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62" r:id="rId3"/>
    <p:sldId id="257" r:id="rId4"/>
    <p:sldId id="260" r:id="rId5"/>
    <p:sldId id="261" r:id="rId6"/>
    <p:sldId id="335" r:id="rId7"/>
    <p:sldId id="336" r:id="rId8"/>
    <p:sldId id="338" r:id="rId9"/>
    <p:sldId id="339" r:id="rId10"/>
    <p:sldId id="340" r:id="rId11"/>
    <p:sldId id="341" r:id="rId12"/>
    <p:sldId id="342" r:id="rId13"/>
    <p:sldId id="343" r:id="rId14"/>
    <p:sldId id="34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35DE5-088E-4F95-8909-17C89B706252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6740-36C0-43E4-B0BA-909D74BEA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8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3A0BE-F3DB-4FED-A7C7-9D3D945F1D12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375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61AD-9D7F-4E1D-B3CA-463B3717B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AE9F0-5067-491E-BA6F-CB993CD0A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BBF3C-CEB2-49E0-8B04-E328027A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83882-B073-4C0D-BD6C-3BA0E001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B1831-A516-4F03-9D10-1B2FD8B1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1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D08A-7587-4314-98E3-3AB4C2B4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6BE72-7158-4F64-80B7-3031EE725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64466-148F-464F-8D6E-5E80BF8F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62AA3-FF0E-432E-BA9A-9920293FC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161D8-CBC1-43C3-AF6F-885889DE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5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1928F-568A-4DE4-AB7E-AC893A6FF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1996C-4C24-4C75-8951-671C2C2CB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E8D5C-EDD5-41EF-834F-B42E8BAA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69DBF-310A-4378-BADB-20FFBB5A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92685-CFA0-41A0-8188-E5DC8243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48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16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endParaRPr lang="da-DK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4" y="153511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160" b="1">
                <a:solidFill>
                  <a:srgbClr val="211A5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82E4-20A6-44E3-84D5-324AA15A2F07}" type="datetimeFigureOut">
              <a:rPr lang="da-DK" smtClean="0"/>
              <a:t>16-03-2021</a:t>
            </a:fld>
            <a:endParaRPr lang="da-DK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B8E80-414C-4439-8226-6C30F5491746}" type="slidenum">
              <a:rPr lang="da-DK" smtClean="0"/>
              <a:t>‹#›</a:t>
            </a:fld>
            <a:endParaRPr lang="da-DK"/>
          </a:p>
        </p:txBody>
      </p:sp>
      <p:sp>
        <p:nvSpPr>
          <p:cNvPr id="10" name="Pladsholder til indhold 2"/>
          <p:cNvSpPr>
            <a:spLocks noGrp="1"/>
          </p:cNvSpPr>
          <p:nvPr>
            <p:ph idx="13" hasCustomPrompt="1"/>
          </p:nvPr>
        </p:nvSpPr>
        <p:spPr>
          <a:xfrm>
            <a:off x="623392" y="2204865"/>
            <a:ext cx="5376597" cy="3470785"/>
          </a:xfrm>
        </p:spPr>
        <p:txBody>
          <a:bodyPr/>
          <a:lstStyle>
            <a:lvl1pPr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1" name="Pladsholder til indhold 2"/>
          <p:cNvSpPr>
            <a:spLocks noGrp="1"/>
          </p:cNvSpPr>
          <p:nvPr>
            <p:ph idx="14" hasCustomPrompt="1"/>
          </p:nvPr>
        </p:nvSpPr>
        <p:spPr>
          <a:xfrm>
            <a:off x="6178219" y="2204865"/>
            <a:ext cx="5390389" cy="3470785"/>
          </a:xfrm>
        </p:spPr>
        <p:txBody>
          <a:bodyPr/>
          <a:lstStyle>
            <a:lvl1pPr>
              <a:defRPr>
                <a:solidFill>
                  <a:srgbClr val="54616E"/>
                </a:solidFill>
              </a:defRPr>
            </a:lvl1pPr>
            <a:lvl2pPr>
              <a:defRPr>
                <a:solidFill>
                  <a:srgbClr val="54616E"/>
                </a:solidFill>
              </a:defRPr>
            </a:lvl2pPr>
            <a:lvl3pPr>
              <a:defRPr>
                <a:solidFill>
                  <a:srgbClr val="54616E"/>
                </a:solidFill>
              </a:defRPr>
            </a:lvl3pPr>
            <a:lvl4pPr>
              <a:defRPr>
                <a:solidFill>
                  <a:srgbClr val="54616E"/>
                </a:solidFill>
              </a:defRPr>
            </a:lvl4pPr>
            <a:lvl5pPr>
              <a:defRPr>
                <a:solidFill>
                  <a:srgbClr val="54616E"/>
                </a:solidFill>
              </a:defRPr>
            </a:lvl5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881298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EAB9-03C9-4656-9857-D2D24215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19606-11DB-41AD-970C-3D880E7C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89C7F-7179-425D-B26E-F101493B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70817-A01A-465C-A1E6-F0BA1835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07046-9AD7-4413-A010-D1AD5AAF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0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53B0-4D59-49CA-9043-6EC1FEA6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B2DD3-F7B8-4F13-89A9-B981E586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639CA-3870-47BB-94CC-380C13A6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3487D-24E2-49F4-8026-9486E4AF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3EBBF-5550-4888-BA9B-C1C1729E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6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9F9D-5CA2-432E-B30E-F00F274C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EDDE-83C8-4184-BB8F-35310BA5F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D9EA6-06D7-4B7B-8256-A53BD9486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09AE8-0D60-4E4C-AA5C-E3CF9C80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E4940-2650-46CC-B406-6A5142C2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0AD47-FE22-4068-89F3-85C2FA0D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0ADB-0AD0-4BCD-A4F0-F479C84B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BDCA-1221-4DEF-BE93-701B9B3ED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D4C03-987A-4754-8A2D-23E098B1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22F66-25AE-46D8-BBC6-0A72B7AEE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81E9B-5F1A-4698-A9E5-06C4EB8876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AC042-7B0E-447D-A12D-FCC657D2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B8DD59-AC91-43AD-943A-F4F09D0A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4D976-4FB5-4335-9E07-FDF4CE70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133B-E27A-4AC5-ABEC-7F05CEAD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5E089-4A6A-434C-9DF4-F32DDA70C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0CAA9-46CE-420C-AC33-42C6088F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B1EC9-8C04-43D3-BFB5-1F341516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7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BECD98-C542-4E81-8501-264313BD3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F3EF9-5450-4BE7-B231-92F71512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4F97F-16F5-4E3E-BC35-EC8CAACE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7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98D8-9860-4C07-A39A-D7ED0F37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9082-7286-4F28-A7DA-7476738AA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B024D-EF12-423C-B72E-23FE3ED24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8A145-027B-4B21-9954-722E1A1DB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22589-4D04-4890-BDEC-434F45F3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69CE0-6414-424B-BA7D-9291B982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2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F913-3DFD-4970-908F-A6308745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811CE-7500-4741-BFC8-3F139A12F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4C453-BF89-4920-9E04-16B1DD79A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3279B-A3D0-4E10-9A3D-60335D6C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36EA5-1D51-4B80-B320-2EFF9DFE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B7265-01DA-4443-BF14-DA3BD7CF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9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477473-E010-4408-9431-427A0BF4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C253F-7CFF-43D1-895E-FF52A37E5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176C9-7AB9-418F-94A8-771F0B6B6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D3300-B429-4367-A47B-990FC68278B5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37D5E-F012-48CE-B5CD-3BF3B7C3F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0B49B-6FE0-4E5F-837C-593B05298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1C98C-9AE7-42D6-B16F-2333D4E25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2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353DBDA-2F70-49E4-AE92-710DA136D867}"/>
              </a:ext>
            </a:extLst>
          </p:cNvPr>
          <p:cNvSpPr/>
          <p:nvPr/>
        </p:nvSpPr>
        <p:spPr>
          <a:xfrm>
            <a:off x="0" y="0"/>
            <a:ext cx="12192785" cy="6858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/>
              <a:t>A Multimodal </a:t>
            </a:r>
          </a:p>
          <a:p>
            <a:pPr algn="just"/>
            <a:r>
              <a:rPr lang="en-US" sz="4000" dirty="0">
                <a:solidFill>
                  <a:srgbClr val="C00000"/>
                </a:solidFill>
              </a:rPr>
              <a:t>Attention Tracking</a:t>
            </a:r>
            <a:r>
              <a:rPr lang="en-US" sz="2800" dirty="0"/>
              <a:t> </a:t>
            </a:r>
          </a:p>
          <a:p>
            <a:pPr algn="just"/>
            <a:r>
              <a:rPr lang="en-US" sz="2800" dirty="0"/>
              <a:t>in HRI for Industrial Robots in tasks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9F0BE2E-B816-4C89-B4B0-D8B19B659DD5}"/>
              </a:ext>
            </a:extLst>
          </p:cNvPr>
          <p:cNvSpPr/>
          <p:nvPr/>
        </p:nvSpPr>
        <p:spPr>
          <a:xfrm>
            <a:off x="5600700" y="1008670"/>
            <a:ext cx="5221272" cy="5221272"/>
          </a:xfrm>
          <a:prstGeom prst="ellipse">
            <a:avLst/>
          </a:prstGeom>
          <a:solidFill>
            <a:srgbClr val="F7F7F7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2D050"/>
                </a:solidFill>
              </a:rPr>
              <a:t>Robot is able to track operator’s attention through the vision and oral input during the HRI.   </a:t>
            </a:r>
          </a:p>
        </p:txBody>
      </p:sp>
    </p:spTree>
    <p:extLst>
      <p:ext uri="{BB962C8B-B14F-4D97-AF65-F5344CB8AC3E}">
        <p14:creationId xmlns:p14="http://schemas.microsoft.com/office/powerpoint/2010/main" val="334532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B5C3-44D5-4F09-8DDD-412B3359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Scenario Description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6C86C-B26F-42EE-8AD9-E2B093BBD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FE Skill</a:t>
            </a:r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Grasp part (</a:t>
            </a:r>
            <a:r>
              <a:rPr lang="en-US" sz="1800" b="1" dirty="0">
                <a:solidFill>
                  <a:srgbClr val="FF0000"/>
                </a:solidFill>
              </a:rPr>
              <a:t>fix location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Deliver part (</a:t>
            </a:r>
            <a:r>
              <a:rPr lang="en-US" sz="1800" b="1" dirty="0">
                <a:solidFill>
                  <a:srgbClr val="FF0000"/>
                </a:solidFill>
              </a:rPr>
              <a:t>fix location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Other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Report task state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Pause/Continue task</a:t>
            </a:r>
          </a:p>
          <a:p>
            <a:r>
              <a:rPr lang="en-US" sz="2200" dirty="0">
                <a:solidFill>
                  <a:schemeClr val="bg1"/>
                </a:solidFill>
              </a:rPr>
              <a:t>Model Capability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Vision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Identify category ()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Location (?) 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Recognize color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Language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Recognize Intent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Infer comman</a:t>
            </a:r>
            <a:r>
              <a:rPr lang="en-US" altLang="zh-CN" sz="1400" dirty="0">
                <a:solidFill>
                  <a:schemeClr val="bg1"/>
                </a:solidFill>
              </a:rPr>
              <a:t>d</a:t>
            </a:r>
            <a:endParaRPr lang="en-US" sz="1400" dirty="0">
              <a:solidFill>
                <a:schemeClr val="bg1"/>
              </a:solidFill>
            </a:endParaRPr>
          </a:p>
          <a:p>
            <a:pPr lvl="2"/>
            <a:endParaRPr lang="en-US" sz="1400" dirty="0">
              <a:solidFill>
                <a:schemeClr val="bg1"/>
              </a:solidFill>
            </a:endParaRPr>
          </a:p>
          <a:p>
            <a:pPr lvl="1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544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EEA8F-811F-482E-884F-3B260B91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Task related Built-in Intents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3C754-ED0B-45C2-83DA-522900767C4B}"/>
              </a:ext>
            </a:extLst>
          </p:cNvPr>
          <p:cNvSpPr txBox="1"/>
          <p:nvPr/>
        </p:nvSpPr>
        <p:spPr>
          <a:xfrm>
            <a:off x="2055747" y="2182238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TaskCheck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CC4668-3EF6-463C-BF88-BBA46C5F12F3}"/>
              </a:ext>
            </a:extLst>
          </p:cNvPr>
          <p:cNvCxnSpPr>
            <a:cxnSpLocks/>
          </p:cNvCxnSpPr>
          <p:nvPr/>
        </p:nvCxnSpPr>
        <p:spPr>
          <a:xfrm>
            <a:off x="4971667" y="2371984"/>
            <a:ext cx="1209040" cy="0"/>
          </a:xfrm>
          <a:prstGeom prst="straightConnector1">
            <a:avLst/>
          </a:prstGeom>
          <a:ln w="1905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F90A1B15-379D-44FD-A158-F01F81C01B13}"/>
              </a:ext>
            </a:extLst>
          </p:cNvPr>
          <p:cNvSpPr/>
          <p:nvPr/>
        </p:nvSpPr>
        <p:spPr>
          <a:xfrm>
            <a:off x="6322947" y="1907333"/>
            <a:ext cx="264160" cy="919142"/>
          </a:xfrm>
          <a:prstGeom prst="lef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9A106-1B28-442F-9333-FD6C8966BCB6}"/>
              </a:ext>
            </a:extLst>
          </p:cNvPr>
          <p:cNvSpPr txBox="1"/>
          <p:nvPr/>
        </p:nvSpPr>
        <p:spPr>
          <a:xfrm>
            <a:off x="6627747" y="1299801"/>
            <a:ext cx="315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Example utterances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279EA52-6102-4C88-861D-14A22C09D54D}"/>
              </a:ext>
            </a:extLst>
          </p:cNvPr>
          <p:cNvSpPr/>
          <p:nvPr/>
        </p:nvSpPr>
        <p:spPr>
          <a:xfrm>
            <a:off x="9442067" y="1907333"/>
            <a:ext cx="264160" cy="919142"/>
          </a:xfrm>
          <a:prstGeom prst="rightBrace">
            <a:avLst>
              <a:gd name="adj1" fmla="val 8333"/>
              <a:gd name="adj2" fmla="val 46684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BD493-C93E-4A72-BABD-05CD936BABF6}"/>
              </a:ext>
            </a:extLst>
          </p:cNvPr>
          <p:cNvSpPr txBox="1"/>
          <p:nvPr/>
        </p:nvSpPr>
        <p:spPr>
          <a:xfrm>
            <a:off x="6627747" y="2057084"/>
            <a:ext cx="307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Hey, what are you working on?</a:t>
            </a:r>
          </a:p>
          <a:p>
            <a:r>
              <a:rPr lang="en-US" sz="1600" dirty="0">
                <a:solidFill>
                  <a:srgbClr val="92D050"/>
                </a:solidFill>
              </a:rPr>
              <a:t>Hey, are you free now?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0411A3-EB41-4206-A268-896344C2A2CD}"/>
              </a:ext>
            </a:extLst>
          </p:cNvPr>
          <p:cNvSpPr txBox="1"/>
          <p:nvPr/>
        </p:nvSpPr>
        <p:spPr>
          <a:xfrm>
            <a:off x="2055747" y="3273526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BringPart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71487C-A585-4C86-8943-1DCF1170616C}"/>
              </a:ext>
            </a:extLst>
          </p:cNvPr>
          <p:cNvCxnSpPr>
            <a:cxnSpLocks/>
          </p:cNvCxnSpPr>
          <p:nvPr/>
        </p:nvCxnSpPr>
        <p:spPr>
          <a:xfrm>
            <a:off x="4971667" y="3463272"/>
            <a:ext cx="1209040" cy="0"/>
          </a:xfrm>
          <a:prstGeom prst="straightConnector1">
            <a:avLst/>
          </a:prstGeom>
          <a:ln w="1905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E5217037-9369-462A-BB12-A265253539F3}"/>
              </a:ext>
            </a:extLst>
          </p:cNvPr>
          <p:cNvSpPr/>
          <p:nvPr/>
        </p:nvSpPr>
        <p:spPr>
          <a:xfrm>
            <a:off x="6322947" y="2998621"/>
            <a:ext cx="264160" cy="919142"/>
          </a:xfrm>
          <a:prstGeom prst="lef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7D0725A-9646-476B-B9B9-1133C5A50DD6}"/>
              </a:ext>
            </a:extLst>
          </p:cNvPr>
          <p:cNvSpPr/>
          <p:nvPr/>
        </p:nvSpPr>
        <p:spPr>
          <a:xfrm>
            <a:off x="9442067" y="2998621"/>
            <a:ext cx="264160" cy="919142"/>
          </a:xfrm>
          <a:prstGeom prst="rightBrace">
            <a:avLst>
              <a:gd name="adj1" fmla="val 8333"/>
              <a:gd name="adj2" fmla="val 46684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72E41-C971-4F5C-9A27-3F6FDDB27689}"/>
              </a:ext>
            </a:extLst>
          </p:cNvPr>
          <p:cNvSpPr txBox="1"/>
          <p:nvPr/>
        </p:nvSpPr>
        <p:spPr>
          <a:xfrm>
            <a:off x="6627747" y="3050333"/>
            <a:ext cx="344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Max, give a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white</a:t>
            </a:r>
            <a:r>
              <a:rPr lang="en-US" sz="1600" dirty="0">
                <a:solidFill>
                  <a:srgbClr val="92D050"/>
                </a:solidFill>
              </a:rPr>
              <a:t> </a:t>
            </a:r>
            <a:r>
              <a:rPr lang="en-US" sz="1600" dirty="0">
                <a:solidFill>
                  <a:srgbClr val="00B0F0"/>
                </a:solidFill>
              </a:rPr>
              <a:t>bottom cover</a:t>
            </a:r>
            <a:r>
              <a:rPr lang="en-US" sz="1600" dirty="0">
                <a:solidFill>
                  <a:srgbClr val="92D050"/>
                </a:solidFill>
              </a:rPr>
              <a:t>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Max, I need a </a:t>
            </a:r>
            <a:r>
              <a:rPr lang="en-US" sz="1600" dirty="0">
                <a:solidFill>
                  <a:srgbClr val="00B0F0"/>
                </a:solidFill>
              </a:rPr>
              <a:t>fuses</a:t>
            </a:r>
            <a:r>
              <a:rPr lang="en-US" sz="1600" dirty="0">
                <a:solidFill>
                  <a:srgbClr val="92D050"/>
                </a:solidFill>
              </a:rPr>
              <a:t> please</a:t>
            </a:r>
          </a:p>
          <a:p>
            <a:r>
              <a:rPr lang="en-US" sz="1600" dirty="0">
                <a:solidFill>
                  <a:srgbClr val="92D050"/>
                </a:solidFill>
              </a:rPr>
              <a:t>Max, can you grasp a </a:t>
            </a:r>
            <a:r>
              <a:rPr lang="en-US" sz="1600" dirty="0">
                <a:solidFill>
                  <a:srgbClr val="00B0F0"/>
                </a:solidFill>
              </a:rPr>
              <a:t>PCB</a:t>
            </a:r>
            <a:r>
              <a:rPr lang="en-US" sz="1600" dirty="0">
                <a:solidFill>
                  <a:srgbClr val="92D050"/>
                </a:solidFill>
              </a:rPr>
              <a:t> for me?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EC770-AB5D-4ACB-9394-940CBAD893D2}"/>
              </a:ext>
            </a:extLst>
          </p:cNvPr>
          <p:cNvSpPr txBox="1"/>
          <p:nvPr/>
        </p:nvSpPr>
        <p:spPr>
          <a:xfrm>
            <a:off x="2055747" y="1320493"/>
            <a:ext cx="131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92D050"/>
                </a:solidFill>
              </a:defRPr>
            </a:lvl1pPr>
          </a:lstStyle>
          <a:p>
            <a:r>
              <a:rPr lang="en-US" dirty="0"/>
              <a:t>Intents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70DB94-3860-47A6-8832-AAD7D7783F5F}"/>
              </a:ext>
            </a:extLst>
          </p:cNvPr>
          <p:cNvSpPr txBox="1"/>
          <p:nvPr/>
        </p:nvSpPr>
        <p:spPr>
          <a:xfrm>
            <a:off x="2055747" y="4406017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PauseTask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E2E744-E02E-40B8-A0EF-4AC4BA9F8B32}"/>
              </a:ext>
            </a:extLst>
          </p:cNvPr>
          <p:cNvCxnSpPr>
            <a:cxnSpLocks/>
          </p:cNvCxnSpPr>
          <p:nvPr/>
        </p:nvCxnSpPr>
        <p:spPr>
          <a:xfrm>
            <a:off x="4971667" y="4595763"/>
            <a:ext cx="1209040" cy="0"/>
          </a:xfrm>
          <a:prstGeom prst="straightConnector1">
            <a:avLst/>
          </a:prstGeom>
          <a:ln w="1905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DC01948E-98D5-42E7-8118-D11AE87D7513}"/>
              </a:ext>
            </a:extLst>
          </p:cNvPr>
          <p:cNvSpPr/>
          <p:nvPr/>
        </p:nvSpPr>
        <p:spPr>
          <a:xfrm>
            <a:off x="6322947" y="4131112"/>
            <a:ext cx="264160" cy="919142"/>
          </a:xfrm>
          <a:prstGeom prst="lef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DDDAECC1-E624-47F4-AF45-C686CFC6614E}"/>
              </a:ext>
            </a:extLst>
          </p:cNvPr>
          <p:cNvSpPr/>
          <p:nvPr/>
        </p:nvSpPr>
        <p:spPr>
          <a:xfrm>
            <a:off x="9442067" y="4131112"/>
            <a:ext cx="264160" cy="919142"/>
          </a:xfrm>
          <a:prstGeom prst="rightBrace">
            <a:avLst>
              <a:gd name="adj1" fmla="val 8333"/>
              <a:gd name="adj2" fmla="val 46684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29D40-5B7F-404C-9E03-4EDD0AE79F30}"/>
              </a:ext>
            </a:extLst>
          </p:cNvPr>
          <p:cNvSpPr txBox="1"/>
          <p:nvPr/>
        </p:nvSpPr>
        <p:spPr>
          <a:xfrm>
            <a:off x="6627747" y="4182824"/>
            <a:ext cx="344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Max, please wait for a second.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Stop right now, please.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Hold on a second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A9E2E8-547C-4BF7-A354-93C516DB69AB}"/>
              </a:ext>
            </a:extLst>
          </p:cNvPr>
          <p:cNvSpPr txBox="1"/>
          <p:nvPr/>
        </p:nvSpPr>
        <p:spPr>
          <a:xfrm>
            <a:off x="2055747" y="5512772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92D050"/>
                </a:solidFill>
              </a:rPr>
              <a:t>ContinueTask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A065C7-C869-45D8-B14E-0E1631785964}"/>
              </a:ext>
            </a:extLst>
          </p:cNvPr>
          <p:cNvCxnSpPr>
            <a:cxnSpLocks/>
          </p:cNvCxnSpPr>
          <p:nvPr/>
        </p:nvCxnSpPr>
        <p:spPr>
          <a:xfrm>
            <a:off x="4971667" y="5702518"/>
            <a:ext cx="1209040" cy="0"/>
          </a:xfrm>
          <a:prstGeom prst="straightConnector1">
            <a:avLst/>
          </a:prstGeom>
          <a:ln w="1905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995E0BA-6759-4682-A44E-FD5F37D8FC53}"/>
              </a:ext>
            </a:extLst>
          </p:cNvPr>
          <p:cNvSpPr/>
          <p:nvPr/>
        </p:nvSpPr>
        <p:spPr>
          <a:xfrm>
            <a:off x="6322947" y="5237867"/>
            <a:ext cx="264160" cy="919142"/>
          </a:xfrm>
          <a:prstGeom prst="leftBrac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0EE31A0-97C6-4AD1-915E-2F23D3AC18F7}"/>
              </a:ext>
            </a:extLst>
          </p:cNvPr>
          <p:cNvSpPr/>
          <p:nvPr/>
        </p:nvSpPr>
        <p:spPr>
          <a:xfrm>
            <a:off x="9442067" y="5237867"/>
            <a:ext cx="264160" cy="919142"/>
          </a:xfrm>
          <a:prstGeom prst="rightBrace">
            <a:avLst>
              <a:gd name="adj1" fmla="val 8333"/>
              <a:gd name="adj2" fmla="val 46684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30A1CA-8994-4359-BBE9-51B6C4E2A6B9}"/>
              </a:ext>
            </a:extLst>
          </p:cNvPr>
          <p:cNvSpPr txBox="1"/>
          <p:nvPr/>
        </p:nvSpPr>
        <p:spPr>
          <a:xfrm>
            <a:off x="6627747" y="5289579"/>
            <a:ext cx="344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Max, please continue.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Ok, let’s start it.</a:t>
            </a:r>
          </a:p>
          <a:p>
            <a:r>
              <a:rPr lang="en-US" sz="1600" dirty="0">
                <a:solidFill>
                  <a:srgbClr val="92D050"/>
                </a:solidFill>
              </a:rPr>
              <a:t>Max, keep working</a:t>
            </a:r>
          </a:p>
        </p:txBody>
      </p:sp>
    </p:spTree>
    <p:extLst>
      <p:ext uri="{BB962C8B-B14F-4D97-AF65-F5344CB8AC3E}">
        <p14:creationId xmlns:p14="http://schemas.microsoft.com/office/powerpoint/2010/main" val="299217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B95FB-2008-47D3-BFF0-5940B02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Example Scenario</a:t>
            </a:r>
            <a:br>
              <a:rPr lang="en-US" sz="3800" dirty="0">
                <a:solidFill>
                  <a:srgbClr val="FFFFFF"/>
                </a:solidFill>
              </a:rPr>
            </a:b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 descr="Industrial Safety Cartoon Stock Photos And Images - 123RF">
            <a:extLst>
              <a:ext uri="{FF2B5EF4-FFF2-40B4-BE49-F238E27FC236}">
                <a16:creationId xmlns:a16="http://schemas.microsoft.com/office/drawing/2014/main" id="{C74BD517-0E96-4E11-8ECE-AB842A0CD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89"/>
          <a:stretch/>
        </p:blipFill>
        <p:spPr bwMode="auto">
          <a:xfrm>
            <a:off x="4044603" y="457200"/>
            <a:ext cx="1423080" cy="30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F5A7B5A-5C39-4DE6-83E4-4B834AB3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789" y="4203393"/>
            <a:ext cx="1625289" cy="2195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1BDB6-2E23-473D-A472-00B430372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657" y="5827959"/>
            <a:ext cx="379019" cy="28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F97C7-74BB-45E9-A176-385FB537C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705" y="5702639"/>
            <a:ext cx="346740" cy="2743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C08028-E66A-45EC-9AC3-6831F7A45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426" y="6075510"/>
            <a:ext cx="379019" cy="22504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CC346DF-3651-4BCC-B390-4ECEEC225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7789" y="5550802"/>
            <a:ext cx="354361" cy="27053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6D43183-7868-4EF6-AF2C-9EC29E7E6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2328" y="5351316"/>
            <a:ext cx="430568" cy="2857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F518C55-3A84-4E19-A802-CAC229928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1625" y="6189152"/>
            <a:ext cx="242284" cy="140525"/>
          </a:xfrm>
          <a:prstGeom prst="rect">
            <a:avLst/>
          </a:prstGeom>
        </p:spPr>
      </p:pic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157A3819-F013-4E0F-9E0D-EA861065761D}"/>
              </a:ext>
            </a:extLst>
          </p:cNvPr>
          <p:cNvSpPr/>
          <p:nvPr/>
        </p:nvSpPr>
        <p:spPr>
          <a:xfrm>
            <a:off x="6363866" y="728132"/>
            <a:ext cx="3014547" cy="992459"/>
          </a:xfrm>
          <a:prstGeom prst="wedgeEllipseCallout">
            <a:avLst>
              <a:gd name="adj1" fmla="val -80170"/>
              <a:gd name="adj2" fmla="val 29834"/>
            </a:avLst>
          </a:prstGeom>
          <a:solidFill>
            <a:srgbClr val="3DA7E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11A1E2-D1D2-48CC-A719-5E00C64FF127}"/>
              </a:ext>
            </a:extLst>
          </p:cNvPr>
          <p:cNvSpPr txBox="1"/>
          <p:nvPr/>
        </p:nvSpPr>
        <p:spPr>
          <a:xfrm>
            <a:off x="6426591" y="1070472"/>
            <a:ext cx="2889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Hey </a:t>
            </a:r>
            <a:r>
              <a:rPr lang="en-US" altLang="zh-CN" sz="1400" b="1" dirty="0">
                <a:solidFill>
                  <a:schemeClr val="bg1"/>
                </a:solidFill>
              </a:rPr>
              <a:t>Max, please give me a fuses.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76B870-5931-4035-9469-82F98636485E}"/>
              </a:ext>
            </a:extLst>
          </p:cNvPr>
          <p:cNvSpPr/>
          <p:nvPr/>
        </p:nvSpPr>
        <p:spPr>
          <a:xfrm>
            <a:off x="7711536" y="751269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DA7E5"/>
                </a:solidFill>
              </a:rPr>
              <a:t>1</a:t>
            </a:r>
            <a:endParaRPr lang="en-US" dirty="0">
              <a:solidFill>
                <a:srgbClr val="3DA7E5"/>
              </a:solidFill>
            </a:endParaRPr>
          </a:p>
        </p:txBody>
      </p:sp>
      <p:sp>
        <p:nvSpPr>
          <p:cNvPr id="63" name="Speech Bubble: Oval 62">
            <a:extLst>
              <a:ext uri="{FF2B5EF4-FFF2-40B4-BE49-F238E27FC236}">
                <a16:creationId xmlns:a16="http://schemas.microsoft.com/office/drawing/2014/main" id="{EDD11394-3B28-47B6-999D-B92540ED1A00}"/>
              </a:ext>
            </a:extLst>
          </p:cNvPr>
          <p:cNvSpPr/>
          <p:nvPr/>
        </p:nvSpPr>
        <p:spPr>
          <a:xfrm>
            <a:off x="6836250" y="1843152"/>
            <a:ext cx="3014546" cy="992459"/>
          </a:xfrm>
          <a:prstGeom prst="wedgeEllipseCallout">
            <a:avLst>
              <a:gd name="adj1" fmla="val 66517"/>
              <a:gd name="adj2" fmla="val 184757"/>
            </a:avLst>
          </a:prstGeom>
          <a:solidFill>
            <a:srgbClr val="8FCE4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452DAEF-FB4F-434E-A8E3-A174E721E47B}"/>
              </a:ext>
            </a:extLst>
          </p:cNvPr>
          <p:cNvSpPr/>
          <p:nvPr/>
        </p:nvSpPr>
        <p:spPr>
          <a:xfrm>
            <a:off x="8183921" y="1914102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8FC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FCE4A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71DEFE-DA74-4B66-8DB4-E7779D6F0260}"/>
              </a:ext>
            </a:extLst>
          </p:cNvPr>
          <p:cNvSpPr txBox="1"/>
          <p:nvPr/>
        </p:nvSpPr>
        <p:spPr>
          <a:xfrm>
            <a:off x="6836250" y="2196265"/>
            <a:ext cx="301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Sure, give me a second.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128AF3-24B6-457A-8C0E-B43BE92B7A7C}"/>
              </a:ext>
            </a:extLst>
          </p:cNvPr>
          <p:cNvSpPr txBox="1"/>
          <p:nvPr/>
        </p:nvSpPr>
        <p:spPr>
          <a:xfrm>
            <a:off x="1205290" y="4932099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Basic Assembly</a:t>
            </a:r>
          </a:p>
        </p:txBody>
      </p:sp>
      <p:sp>
        <p:nvSpPr>
          <p:cNvPr id="67" name="Speech Bubble: Oval 66">
            <a:extLst>
              <a:ext uri="{FF2B5EF4-FFF2-40B4-BE49-F238E27FC236}">
                <a16:creationId xmlns:a16="http://schemas.microsoft.com/office/drawing/2014/main" id="{6BEB4868-E0C2-4455-AFC9-C20B53B7A919}"/>
              </a:ext>
            </a:extLst>
          </p:cNvPr>
          <p:cNvSpPr/>
          <p:nvPr/>
        </p:nvSpPr>
        <p:spPr>
          <a:xfrm>
            <a:off x="6235563" y="3075990"/>
            <a:ext cx="3014546" cy="992459"/>
          </a:xfrm>
          <a:prstGeom prst="wedgeEllipseCallout">
            <a:avLst>
              <a:gd name="adj1" fmla="val 78087"/>
              <a:gd name="adj2" fmla="val 110669"/>
            </a:avLst>
          </a:prstGeom>
          <a:solidFill>
            <a:srgbClr val="8FCE4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BC39816-6A4E-4829-8B1F-151E16FC6608}"/>
              </a:ext>
            </a:extLst>
          </p:cNvPr>
          <p:cNvSpPr/>
          <p:nvPr/>
        </p:nvSpPr>
        <p:spPr>
          <a:xfrm>
            <a:off x="7597673" y="3188724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8FC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FCE4A"/>
                </a:solidFill>
              </a:rPr>
              <a:t>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416A87-379C-426A-82C3-2F66B76ACB1A}"/>
              </a:ext>
            </a:extLst>
          </p:cNvPr>
          <p:cNvSpPr txBox="1"/>
          <p:nvPr/>
        </p:nvSpPr>
        <p:spPr>
          <a:xfrm>
            <a:off x="6204263" y="3468801"/>
            <a:ext cx="301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Here you are. </a:t>
            </a:r>
          </a:p>
        </p:txBody>
      </p:sp>
      <p:sp>
        <p:nvSpPr>
          <p:cNvPr id="70" name="Speech Bubble: Oval 69">
            <a:extLst>
              <a:ext uri="{FF2B5EF4-FFF2-40B4-BE49-F238E27FC236}">
                <a16:creationId xmlns:a16="http://schemas.microsoft.com/office/drawing/2014/main" id="{496D9146-3C82-406C-A9A8-EED33B0A8374}"/>
              </a:ext>
            </a:extLst>
          </p:cNvPr>
          <p:cNvSpPr/>
          <p:nvPr/>
        </p:nvSpPr>
        <p:spPr>
          <a:xfrm>
            <a:off x="5829472" y="4461260"/>
            <a:ext cx="3014547" cy="992459"/>
          </a:xfrm>
          <a:prstGeom prst="wedgeEllipseCallout">
            <a:avLst>
              <a:gd name="adj1" fmla="val -83922"/>
              <a:gd name="adj2" fmla="val -150636"/>
            </a:avLst>
          </a:prstGeom>
          <a:solidFill>
            <a:srgbClr val="3DA7E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49F8D3-F324-4BFD-946B-A34064935CD4}"/>
              </a:ext>
            </a:extLst>
          </p:cNvPr>
          <p:cNvSpPr txBox="1"/>
          <p:nvPr/>
        </p:nvSpPr>
        <p:spPr>
          <a:xfrm>
            <a:off x="5840963" y="4892702"/>
            <a:ext cx="2889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23D199F-57CF-4363-AB67-ABF88B55AC15}"/>
              </a:ext>
            </a:extLst>
          </p:cNvPr>
          <p:cNvSpPr/>
          <p:nvPr/>
        </p:nvSpPr>
        <p:spPr>
          <a:xfrm>
            <a:off x="7125908" y="4573499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DA7E5"/>
                </a:solidFill>
              </a:rPr>
              <a:t>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96C277-9E54-42FA-82A7-79AD3BFDFDAE}"/>
              </a:ext>
            </a:extLst>
          </p:cNvPr>
          <p:cNvSpPr txBox="1"/>
          <p:nvPr/>
        </p:nvSpPr>
        <p:spPr>
          <a:xfrm>
            <a:off x="9378409" y="934310"/>
            <a:ext cx="301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55EBA0F9-F430-4364-8F93-11780592CC76}"/>
              </a:ext>
            </a:extLst>
          </p:cNvPr>
          <p:cNvSpPr/>
          <p:nvPr/>
        </p:nvSpPr>
        <p:spPr>
          <a:xfrm>
            <a:off x="9945520" y="617074"/>
            <a:ext cx="1780135" cy="74042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628"/>
              <a:gd name="adj6" fmla="val -3902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8ECE74-0E86-4013-AD2C-1BC771DD222F}"/>
              </a:ext>
            </a:extLst>
          </p:cNvPr>
          <p:cNvSpPr txBox="1"/>
          <p:nvPr/>
        </p:nvSpPr>
        <p:spPr>
          <a:xfrm>
            <a:off x="9914630" y="601450"/>
            <a:ext cx="1585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Intent: </a:t>
            </a:r>
            <a:r>
              <a:rPr lang="en-US" sz="1400" dirty="0" err="1">
                <a:solidFill>
                  <a:schemeClr val="bg1"/>
                </a:solidFill>
              </a:rPr>
              <a:t>BringPart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Object: fuses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Color: None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7" name="Callout: Bent Line 76">
            <a:extLst>
              <a:ext uri="{FF2B5EF4-FFF2-40B4-BE49-F238E27FC236}">
                <a16:creationId xmlns:a16="http://schemas.microsoft.com/office/drawing/2014/main" id="{D65E52D7-ACF2-4731-81E9-509166E9521A}"/>
              </a:ext>
            </a:extLst>
          </p:cNvPr>
          <p:cNvSpPr/>
          <p:nvPr/>
        </p:nvSpPr>
        <p:spPr>
          <a:xfrm>
            <a:off x="9945520" y="1569458"/>
            <a:ext cx="1780136" cy="8416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5642"/>
              <a:gd name="adj6" fmla="val -31614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C43DFD-BEF2-4CA9-BF1A-493BDB95367C}"/>
              </a:ext>
            </a:extLst>
          </p:cNvPr>
          <p:cNvSpPr txBox="1"/>
          <p:nvPr/>
        </p:nvSpPr>
        <p:spPr>
          <a:xfrm>
            <a:off x="9919554" y="1559323"/>
            <a:ext cx="1977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Object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Grasp</a:t>
            </a:r>
          </a:p>
        </p:txBody>
      </p:sp>
      <p:sp>
        <p:nvSpPr>
          <p:cNvPr id="79" name="Callout: Bent Line 78">
            <a:extLst>
              <a:ext uri="{FF2B5EF4-FFF2-40B4-BE49-F238E27FC236}">
                <a16:creationId xmlns:a16="http://schemas.microsoft.com/office/drawing/2014/main" id="{CB0E7B74-DD0F-44AC-B216-E444F8AF7B96}"/>
              </a:ext>
            </a:extLst>
          </p:cNvPr>
          <p:cNvSpPr/>
          <p:nvPr/>
        </p:nvSpPr>
        <p:spPr>
          <a:xfrm>
            <a:off x="9945520" y="2741333"/>
            <a:ext cx="1780135" cy="55269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635"/>
              <a:gd name="adj6" fmla="val -64208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9AC0A6-21D9-4FC7-B47A-36EFD69406C9}"/>
              </a:ext>
            </a:extLst>
          </p:cNvPr>
          <p:cNvSpPr txBox="1"/>
          <p:nvPr/>
        </p:nvSpPr>
        <p:spPr>
          <a:xfrm>
            <a:off x="9928397" y="2704912"/>
            <a:ext cx="142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Deliver</a:t>
            </a:r>
          </a:p>
        </p:txBody>
      </p:sp>
    </p:spTree>
    <p:extLst>
      <p:ext uri="{BB962C8B-B14F-4D97-AF65-F5344CB8AC3E}">
        <p14:creationId xmlns:p14="http://schemas.microsoft.com/office/powerpoint/2010/main" val="569526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B95FB-2008-47D3-BFF0-5940B02D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Example Scenario</a:t>
            </a:r>
            <a:br>
              <a:rPr lang="en-US" sz="3800" dirty="0">
                <a:solidFill>
                  <a:srgbClr val="FFFFFF"/>
                </a:solidFill>
              </a:rPr>
            </a:b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 descr="Industrial Safety Cartoon Stock Photos And Images - 123RF">
            <a:extLst>
              <a:ext uri="{FF2B5EF4-FFF2-40B4-BE49-F238E27FC236}">
                <a16:creationId xmlns:a16="http://schemas.microsoft.com/office/drawing/2014/main" id="{C74BD517-0E96-4E11-8ECE-AB842A0CD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89"/>
          <a:stretch/>
        </p:blipFill>
        <p:spPr bwMode="auto">
          <a:xfrm>
            <a:off x="4044603" y="457200"/>
            <a:ext cx="1423080" cy="30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F5A7B5A-5C39-4DE6-83E4-4B834AB3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789" y="4203393"/>
            <a:ext cx="1625289" cy="2195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41BDB6-2E23-473D-A472-00B430372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657" y="5827959"/>
            <a:ext cx="379019" cy="28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F97C7-74BB-45E9-A176-385FB537C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705" y="5702639"/>
            <a:ext cx="346740" cy="2743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C08028-E66A-45EC-9AC3-6831F7A45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426" y="6075510"/>
            <a:ext cx="379019" cy="22504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CC346DF-3651-4BCC-B390-4ECEEC225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7789" y="5550802"/>
            <a:ext cx="354361" cy="27053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6D43183-7868-4EF6-AF2C-9EC29E7E6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2328" y="5351316"/>
            <a:ext cx="430568" cy="2857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F518C55-3A84-4E19-A802-CAC229928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1625" y="6189152"/>
            <a:ext cx="242284" cy="140525"/>
          </a:xfrm>
          <a:prstGeom prst="rect">
            <a:avLst/>
          </a:prstGeom>
        </p:spPr>
      </p:pic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157A3819-F013-4E0F-9E0D-EA861065761D}"/>
              </a:ext>
            </a:extLst>
          </p:cNvPr>
          <p:cNvSpPr/>
          <p:nvPr/>
        </p:nvSpPr>
        <p:spPr>
          <a:xfrm>
            <a:off x="6363866" y="728132"/>
            <a:ext cx="3014547" cy="992459"/>
          </a:xfrm>
          <a:prstGeom prst="wedgeEllipseCallout">
            <a:avLst>
              <a:gd name="adj1" fmla="val -80170"/>
              <a:gd name="adj2" fmla="val 29834"/>
            </a:avLst>
          </a:prstGeom>
          <a:solidFill>
            <a:srgbClr val="3DA7E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11A1E2-D1D2-48CC-A719-5E00C64FF127}"/>
              </a:ext>
            </a:extLst>
          </p:cNvPr>
          <p:cNvSpPr txBox="1"/>
          <p:nvPr/>
        </p:nvSpPr>
        <p:spPr>
          <a:xfrm>
            <a:off x="6426591" y="1070472"/>
            <a:ext cx="2889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Hey </a:t>
            </a:r>
            <a:r>
              <a:rPr lang="en-US" altLang="zh-CN" sz="1400" b="1" dirty="0">
                <a:solidFill>
                  <a:schemeClr val="bg1"/>
                </a:solidFill>
              </a:rPr>
              <a:t>Max, please give me a cover. 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B76B870-5931-4035-9469-82F98636485E}"/>
              </a:ext>
            </a:extLst>
          </p:cNvPr>
          <p:cNvSpPr/>
          <p:nvPr/>
        </p:nvSpPr>
        <p:spPr>
          <a:xfrm>
            <a:off x="7711536" y="751269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DA7E5"/>
                </a:solidFill>
              </a:rPr>
              <a:t>1</a:t>
            </a:r>
            <a:endParaRPr lang="en-US" dirty="0">
              <a:solidFill>
                <a:srgbClr val="3DA7E5"/>
              </a:solidFill>
            </a:endParaRPr>
          </a:p>
        </p:txBody>
      </p:sp>
      <p:sp>
        <p:nvSpPr>
          <p:cNvPr id="63" name="Speech Bubble: Oval 62">
            <a:extLst>
              <a:ext uri="{FF2B5EF4-FFF2-40B4-BE49-F238E27FC236}">
                <a16:creationId xmlns:a16="http://schemas.microsoft.com/office/drawing/2014/main" id="{EDD11394-3B28-47B6-999D-B92540ED1A00}"/>
              </a:ext>
            </a:extLst>
          </p:cNvPr>
          <p:cNvSpPr/>
          <p:nvPr/>
        </p:nvSpPr>
        <p:spPr>
          <a:xfrm>
            <a:off x="6836250" y="1843152"/>
            <a:ext cx="3014546" cy="992459"/>
          </a:xfrm>
          <a:prstGeom prst="wedgeEllipseCallout">
            <a:avLst>
              <a:gd name="adj1" fmla="val 56823"/>
              <a:gd name="adj2" fmla="val 245547"/>
            </a:avLst>
          </a:prstGeom>
          <a:solidFill>
            <a:srgbClr val="8FCE4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452DAEF-FB4F-434E-A8E3-A174E721E47B}"/>
              </a:ext>
            </a:extLst>
          </p:cNvPr>
          <p:cNvSpPr/>
          <p:nvPr/>
        </p:nvSpPr>
        <p:spPr>
          <a:xfrm>
            <a:off x="8183921" y="1914102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8FC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FCE4A"/>
                </a:solidFill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71DEFE-DA74-4B66-8DB4-E7779D6F0260}"/>
              </a:ext>
            </a:extLst>
          </p:cNvPr>
          <p:cNvSpPr txBox="1"/>
          <p:nvPr/>
        </p:nvSpPr>
        <p:spPr>
          <a:xfrm>
            <a:off x="6836250" y="2196265"/>
            <a:ext cx="301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Sure, but which color you need.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128AF3-24B6-457A-8C0E-B43BE92B7A7C}"/>
              </a:ext>
            </a:extLst>
          </p:cNvPr>
          <p:cNvSpPr txBox="1"/>
          <p:nvPr/>
        </p:nvSpPr>
        <p:spPr>
          <a:xfrm>
            <a:off x="737296" y="4874262"/>
            <a:ext cx="2675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Attention based Assembly</a:t>
            </a:r>
          </a:p>
        </p:txBody>
      </p:sp>
      <p:sp>
        <p:nvSpPr>
          <p:cNvPr id="67" name="Speech Bubble: Oval 66">
            <a:extLst>
              <a:ext uri="{FF2B5EF4-FFF2-40B4-BE49-F238E27FC236}">
                <a16:creationId xmlns:a16="http://schemas.microsoft.com/office/drawing/2014/main" id="{6BEB4868-E0C2-4455-AFC9-C20B53B7A919}"/>
              </a:ext>
            </a:extLst>
          </p:cNvPr>
          <p:cNvSpPr/>
          <p:nvPr/>
        </p:nvSpPr>
        <p:spPr>
          <a:xfrm>
            <a:off x="6363866" y="4211187"/>
            <a:ext cx="3014546" cy="992459"/>
          </a:xfrm>
          <a:prstGeom prst="wedgeEllipseCallout">
            <a:avLst>
              <a:gd name="adj1" fmla="val 71832"/>
              <a:gd name="adj2" fmla="val 14734"/>
            </a:avLst>
          </a:prstGeom>
          <a:solidFill>
            <a:srgbClr val="8FCE4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416A87-379C-426A-82C3-2F66B76ACB1A}"/>
              </a:ext>
            </a:extLst>
          </p:cNvPr>
          <p:cNvSpPr txBox="1"/>
          <p:nvPr/>
        </p:nvSpPr>
        <p:spPr>
          <a:xfrm>
            <a:off x="6345184" y="4573479"/>
            <a:ext cx="301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Sorry, do you still need me to give you  a cover? </a:t>
            </a:r>
          </a:p>
        </p:txBody>
      </p:sp>
      <p:sp>
        <p:nvSpPr>
          <p:cNvPr id="70" name="Speech Bubble: Oval 69">
            <a:extLst>
              <a:ext uri="{FF2B5EF4-FFF2-40B4-BE49-F238E27FC236}">
                <a16:creationId xmlns:a16="http://schemas.microsoft.com/office/drawing/2014/main" id="{496D9146-3C82-406C-A9A8-EED33B0A8374}"/>
              </a:ext>
            </a:extLst>
          </p:cNvPr>
          <p:cNvSpPr/>
          <p:nvPr/>
        </p:nvSpPr>
        <p:spPr>
          <a:xfrm>
            <a:off x="4895717" y="5334601"/>
            <a:ext cx="3014547" cy="992459"/>
          </a:xfrm>
          <a:prstGeom prst="wedgeEllipseCallout">
            <a:avLst>
              <a:gd name="adj1" fmla="val -32950"/>
              <a:gd name="adj2" fmla="val -237072"/>
            </a:avLst>
          </a:prstGeom>
          <a:solidFill>
            <a:srgbClr val="3DA7E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49F8D3-F324-4BFD-946B-A34064935CD4}"/>
              </a:ext>
            </a:extLst>
          </p:cNvPr>
          <p:cNvSpPr txBox="1"/>
          <p:nvPr/>
        </p:nvSpPr>
        <p:spPr>
          <a:xfrm>
            <a:off x="4837372" y="5606648"/>
            <a:ext cx="288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Yes, give me the blue cover first. Thanks. 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23D199F-57CF-4363-AB67-ABF88B55AC15}"/>
              </a:ext>
            </a:extLst>
          </p:cNvPr>
          <p:cNvSpPr/>
          <p:nvPr/>
        </p:nvSpPr>
        <p:spPr>
          <a:xfrm>
            <a:off x="6130895" y="5335587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DA7E5"/>
                </a:solidFill>
              </a:rPr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896C277-9E54-42FA-82A7-79AD3BFDFDAE}"/>
              </a:ext>
            </a:extLst>
          </p:cNvPr>
          <p:cNvSpPr txBox="1"/>
          <p:nvPr/>
        </p:nvSpPr>
        <p:spPr>
          <a:xfrm>
            <a:off x="9378409" y="934310"/>
            <a:ext cx="301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5" name="Callout: Bent Line 74">
            <a:extLst>
              <a:ext uri="{FF2B5EF4-FFF2-40B4-BE49-F238E27FC236}">
                <a16:creationId xmlns:a16="http://schemas.microsoft.com/office/drawing/2014/main" id="{55EBA0F9-F430-4364-8F93-11780592CC76}"/>
              </a:ext>
            </a:extLst>
          </p:cNvPr>
          <p:cNvSpPr/>
          <p:nvPr/>
        </p:nvSpPr>
        <p:spPr>
          <a:xfrm>
            <a:off x="9945520" y="617074"/>
            <a:ext cx="1780135" cy="74042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628"/>
              <a:gd name="adj6" fmla="val -39028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8ECE74-0E86-4013-AD2C-1BC771DD222F}"/>
              </a:ext>
            </a:extLst>
          </p:cNvPr>
          <p:cNvSpPr txBox="1"/>
          <p:nvPr/>
        </p:nvSpPr>
        <p:spPr>
          <a:xfrm>
            <a:off x="9914630" y="601450"/>
            <a:ext cx="1585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Intent: </a:t>
            </a:r>
            <a:r>
              <a:rPr lang="en-US" sz="1400" dirty="0" err="1">
                <a:solidFill>
                  <a:schemeClr val="bg1"/>
                </a:solidFill>
              </a:rPr>
              <a:t>BringPart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Object: cover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Color: None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7" name="Callout: Bent Line 76">
            <a:extLst>
              <a:ext uri="{FF2B5EF4-FFF2-40B4-BE49-F238E27FC236}">
                <a16:creationId xmlns:a16="http://schemas.microsoft.com/office/drawing/2014/main" id="{D65E52D7-ACF2-4731-81E9-509166E9521A}"/>
              </a:ext>
            </a:extLst>
          </p:cNvPr>
          <p:cNvSpPr/>
          <p:nvPr/>
        </p:nvSpPr>
        <p:spPr>
          <a:xfrm>
            <a:off x="9945520" y="1569458"/>
            <a:ext cx="1780136" cy="57863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5192"/>
              <a:gd name="adj6" fmla="val -35321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C43DFD-BEF2-4CA9-BF1A-493BDB95367C}"/>
              </a:ext>
            </a:extLst>
          </p:cNvPr>
          <p:cNvSpPr txBox="1"/>
          <p:nvPr/>
        </p:nvSpPr>
        <p:spPr>
          <a:xfrm>
            <a:off x="9914630" y="1567737"/>
            <a:ext cx="178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pausetask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Callout: Bent Line 78">
            <a:extLst>
              <a:ext uri="{FF2B5EF4-FFF2-40B4-BE49-F238E27FC236}">
                <a16:creationId xmlns:a16="http://schemas.microsoft.com/office/drawing/2014/main" id="{CB0E7B74-DD0F-44AC-B216-E444F8AF7B96}"/>
              </a:ext>
            </a:extLst>
          </p:cNvPr>
          <p:cNvSpPr/>
          <p:nvPr/>
        </p:nvSpPr>
        <p:spPr>
          <a:xfrm>
            <a:off x="9936175" y="2351959"/>
            <a:ext cx="1780135" cy="68880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8385"/>
              <a:gd name="adj6" fmla="val -104985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50C83DB6-1165-45E5-96CD-7CF6CB3913EA}"/>
              </a:ext>
            </a:extLst>
          </p:cNvPr>
          <p:cNvSpPr/>
          <p:nvPr/>
        </p:nvSpPr>
        <p:spPr>
          <a:xfrm>
            <a:off x="5759778" y="3188129"/>
            <a:ext cx="2667786" cy="992459"/>
          </a:xfrm>
          <a:prstGeom prst="wedgeEllipseCallout">
            <a:avLst>
              <a:gd name="adj1" fmla="val -60041"/>
              <a:gd name="adj2" fmla="val -133538"/>
            </a:avLst>
          </a:prstGeom>
          <a:solidFill>
            <a:srgbClr val="3DA7E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7E79F0-87A4-47C5-B024-C52C0A7A693B}"/>
              </a:ext>
            </a:extLst>
          </p:cNvPr>
          <p:cNvSpPr txBox="1"/>
          <p:nvPr/>
        </p:nvSpPr>
        <p:spPr>
          <a:xfrm>
            <a:off x="5907630" y="3581300"/>
            <a:ext cx="237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 need a fuses please.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C46D0D-8D70-4CA6-9EA6-ED84D6F0B639}"/>
              </a:ext>
            </a:extLst>
          </p:cNvPr>
          <p:cNvSpPr/>
          <p:nvPr/>
        </p:nvSpPr>
        <p:spPr>
          <a:xfrm>
            <a:off x="6972094" y="3241230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DA7E5"/>
                </a:solidFill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48CEC8-CA2E-4460-A633-4008AF4AD489}"/>
              </a:ext>
            </a:extLst>
          </p:cNvPr>
          <p:cNvSpPr txBox="1"/>
          <p:nvPr/>
        </p:nvSpPr>
        <p:spPr>
          <a:xfrm>
            <a:off x="9961953" y="2319508"/>
            <a:ext cx="1585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Intent: </a:t>
            </a:r>
            <a:r>
              <a:rPr lang="en-US" sz="1400" dirty="0" err="1">
                <a:solidFill>
                  <a:schemeClr val="bg1"/>
                </a:solidFill>
              </a:rPr>
              <a:t>BringPart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Object: fuses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Color: None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00AB1D-03F1-49D4-B345-9117DCA4C6E7}"/>
              </a:ext>
            </a:extLst>
          </p:cNvPr>
          <p:cNvSpPr/>
          <p:nvPr/>
        </p:nvSpPr>
        <p:spPr>
          <a:xfrm>
            <a:off x="7666271" y="4273520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8FC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FCE4A"/>
                </a:solidFill>
              </a:rPr>
              <a:t>4</a:t>
            </a:r>
          </a:p>
        </p:txBody>
      </p:sp>
      <p:sp>
        <p:nvSpPr>
          <p:cNvPr id="3" name="Callout: Double Bent Line 2">
            <a:extLst>
              <a:ext uri="{FF2B5EF4-FFF2-40B4-BE49-F238E27FC236}">
                <a16:creationId xmlns:a16="http://schemas.microsoft.com/office/drawing/2014/main" id="{B0D53F51-E5E3-4D18-951B-F5DBAF46A1A3}"/>
              </a:ext>
            </a:extLst>
          </p:cNvPr>
          <p:cNvSpPr/>
          <p:nvPr/>
        </p:nvSpPr>
        <p:spPr>
          <a:xfrm>
            <a:off x="9688176" y="3179786"/>
            <a:ext cx="2055044" cy="886930"/>
          </a:xfrm>
          <a:prstGeom prst="borderCallout3">
            <a:avLst>
              <a:gd name="adj1" fmla="val 80396"/>
              <a:gd name="adj2" fmla="val 27447"/>
              <a:gd name="adj3" fmla="val 80396"/>
              <a:gd name="adj4" fmla="val -153"/>
              <a:gd name="adj5" fmla="val 110629"/>
              <a:gd name="adj6" fmla="val -6117"/>
              <a:gd name="adj7" fmla="val 262820"/>
              <a:gd name="adj8" fmla="val -18862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llout: Double Bent Line 41">
            <a:extLst>
              <a:ext uri="{FF2B5EF4-FFF2-40B4-BE49-F238E27FC236}">
                <a16:creationId xmlns:a16="http://schemas.microsoft.com/office/drawing/2014/main" id="{437AFAF4-57C2-4F4A-8B32-EAD415ACF6E6}"/>
              </a:ext>
            </a:extLst>
          </p:cNvPr>
          <p:cNvSpPr/>
          <p:nvPr/>
        </p:nvSpPr>
        <p:spPr>
          <a:xfrm>
            <a:off x="4139215" y="4658173"/>
            <a:ext cx="1482816" cy="651859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80931"/>
              <a:gd name="adj8" fmla="val 46976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B43DC4-9FAD-482E-9971-91AEF5BB3595}"/>
              </a:ext>
            </a:extLst>
          </p:cNvPr>
          <p:cNvSpPr txBox="1"/>
          <p:nvPr/>
        </p:nvSpPr>
        <p:spPr>
          <a:xfrm>
            <a:off x="4063877" y="4606300"/>
            <a:ext cx="1585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Intent: </a:t>
            </a:r>
            <a:r>
              <a:rPr lang="en-US" sz="1400" dirty="0" err="1">
                <a:solidFill>
                  <a:schemeClr val="bg1"/>
                </a:solidFill>
              </a:rPr>
              <a:t>BringPart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Object: cover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Color: blue</a:t>
            </a:r>
          </a:p>
        </p:txBody>
      </p:sp>
      <p:sp>
        <p:nvSpPr>
          <p:cNvPr id="45" name="Speech Bubble: Oval 44">
            <a:extLst>
              <a:ext uri="{FF2B5EF4-FFF2-40B4-BE49-F238E27FC236}">
                <a16:creationId xmlns:a16="http://schemas.microsoft.com/office/drawing/2014/main" id="{726E84C1-3E18-4128-8EAC-537541D7D67A}"/>
              </a:ext>
            </a:extLst>
          </p:cNvPr>
          <p:cNvSpPr/>
          <p:nvPr/>
        </p:nvSpPr>
        <p:spPr>
          <a:xfrm>
            <a:off x="7939198" y="5372028"/>
            <a:ext cx="1731779" cy="992459"/>
          </a:xfrm>
          <a:prstGeom prst="wedgeEllipseCallout">
            <a:avLst>
              <a:gd name="adj1" fmla="val 74334"/>
              <a:gd name="adj2" fmla="val -43206"/>
            </a:avLst>
          </a:prstGeom>
          <a:solidFill>
            <a:srgbClr val="8FCE4A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1A5B48-76CD-4021-8423-553E6900EB6E}"/>
              </a:ext>
            </a:extLst>
          </p:cNvPr>
          <p:cNvSpPr/>
          <p:nvPr/>
        </p:nvSpPr>
        <p:spPr>
          <a:xfrm>
            <a:off x="8647623" y="5403381"/>
            <a:ext cx="319203" cy="319203"/>
          </a:xfrm>
          <a:prstGeom prst="ellipse">
            <a:avLst/>
          </a:prstGeom>
          <a:solidFill>
            <a:schemeClr val="bg1"/>
          </a:solidFill>
          <a:ln>
            <a:solidFill>
              <a:srgbClr val="8FC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8FCE4A"/>
                </a:solidFill>
              </a:rPr>
              <a:t>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9AC0A6-21D9-4FC7-B47A-36EFD69406C9}"/>
              </a:ext>
            </a:extLst>
          </p:cNvPr>
          <p:cNvSpPr txBox="1"/>
          <p:nvPr/>
        </p:nvSpPr>
        <p:spPr>
          <a:xfrm>
            <a:off x="9759195" y="3150402"/>
            <a:ext cx="197388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Object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Deliver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348669-87B1-4A23-B1AC-6AF0D08855CA}"/>
              </a:ext>
            </a:extLst>
          </p:cNvPr>
          <p:cNvSpPr txBox="1"/>
          <p:nvPr/>
        </p:nvSpPr>
        <p:spPr>
          <a:xfrm>
            <a:off x="7297813" y="5749014"/>
            <a:ext cx="301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</a:rPr>
              <a:t>Here you are. </a:t>
            </a:r>
          </a:p>
        </p:txBody>
      </p:sp>
    </p:spTree>
    <p:extLst>
      <p:ext uri="{BB962C8B-B14F-4D97-AF65-F5344CB8AC3E}">
        <p14:creationId xmlns:p14="http://schemas.microsoft.com/office/powerpoint/2010/main" val="251481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0625-9B53-45B6-808B-56D299C5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BFC5-066A-4361-9BCE-2B4417F8E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1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1F5AC1-3551-45F2-AB62-6865610AB221}"/>
              </a:ext>
            </a:extLst>
          </p:cNvPr>
          <p:cNvSpPr/>
          <p:nvPr/>
        </p:nvSpPr>
        <p:spPr>
          <a:xfrm>
            <a:off x="9653049" y="1872284"/>
            <a:ext cx="2366128" cy="3025107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https://www.google.com/url?sa=i&amp;url=https%3A%2F%2Fwww.pinterest.dk%2Fpin%2F63191201000733517%2F&amp;psig=AOvVaw3opz-MQ_7thWgK4wXyb635&amp;ust=1615905908680000&amp;source=images&amp;cd=vfe&amp;ved=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C099C0-0E69-406F-B20D-10C92057D6CA}"/>
              </a:ext>
            </a:extLst>
          </p:cNvPr>
          <p:cNvCxnSpPr/>
          <p:nvPr/>
        </p:nvCxnSpPr>
        <p:spPr>
          <a:xfrm>
            <a:off x="9653049" y="2394686"/>
            <a:ext cx="2366128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1045A5-9DC9-4A20-A7C4-D2DD94BEB892}"/>
              </a:ext>
            </a:extLst>
          </p:cNvPr>
          <p:cNvSpPr txBox="1"/>
          <p:nvPr/>
        </p:nvSpPr>
        <p:spPr>
          <a:xfrm>
            <a:off x="10101411" y="1934621"/>
            <a:ext cx="162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Franka</a:t>
            </a:r>
            <a:r>
              <a:rPr lang="en-US" altLang="zh-CN" dirty="0"/>
              <a:t> Robot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EAC19-BE33-4AEE-A525-EADA4626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585" y="2528823"/>
            <a:ext cx="1625289" cy="2195686"/>
          </a:xfrm>
          <a:prstGeom prst="rect">
            <a:avLst/>
          </a:prstGeom>
        </p:spPr>
      </p:pic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9ADE6A9-BA99-40A2-A615-4811B71495DE}"/>
              </a:ext>
            </a:extLst>
          </p:cNvPr>
          <p:cNvSpPr/>
          <p:nvPr/>
        </p:nvSpPr>
        <p:spPr>
          <a:xfrm>
            <a:off x="637340" y="224763"/>
            <a:ext cx="2122950" cy="876738"/>
          </a:xfrm>
          <a:prstGeom prst="parallelogram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Workflow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BB53AAB-0D76-49A3-9DF2-D1FBC427B3EA}"/>
              </a:ext>
            </a:extLst>
          </p:cNvPr>
          <p:cNvSpPr/>
          <p:nvPr/>
        </p:nvSpPr>
        <p:spPr>
          <a:xfrm>
            <a:off x="394162" y="1729760"/>
            <a:ext cx="2366128" cy="3314700"/>
          </a:xfrm>
          <a:prstGeom prst="roundRect">
            <a:avLst/>
          </a:prstGeom>
          <a:solidFill>
            <a:srgbClr val="F7F7F7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0D6844-8ACD-4DE9-86F8-C58343777865}"/>
              </a:ext>
            </a:extLst>
          </p:cNvPr>
          <p:cNvCxnSpPr/>
          <p:nvPr/>
        </p:nvCxnSpPr>
        <p:spPr>
          <a:xfrm>
            <a:off x="394162" y="2252162"/>
            <a:ext cx="2366128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995A04-C67A-43CC-93FE-FA81B06B55A7}"/>
              </a:ext>
            </a:extLst>
          </p:cNvPr>
          <p:cNvSpPr txBox="1"/>
          <p:nvPr/>
        </p:nvSpPr>
        <p:spPr>
          <a:xfrm>
            <a:off x="1087029" y="1806295"/>
            <a:ext cx="112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Operator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97B9D9-5033-465E-AADE-347D2492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87" y="2272178"/>
            <a:ext cx="1286785" cy="2696263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7FC5D96-4BCA-43A5-B9B3-8E1A35CF4A2C}"/>
              </a:ext>
            </a:extLst>
          </p:cNvPr>
          <p:cNvSpPr/>
          <p:nvPr/>
        </p:nvSpPr>
        <p:spPr>
          <a:xfrm>
            <a:off x="4912936" y="1872284"/>
            <a:ext cx="2366128" cy="3172171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817E79-0D9A-498A-AD05-F2844682C66F}"/>
              </a:ext>
            </a:extLst>
          </p:cNvPr>
          <p:cNvCxnSpPr/>
          <p:nvPr/>
        </p:nvCxnSpPr>
        <p:spPr>
          <a:xfrm>
            <a:off x="4912936" y="2394686"/>
            <a:ext cx="2366128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FA2CC42-5968-4DB5-8229-8ABC6000EEED}"/>
              </a:ext>
            </a:extLst>
          </p:cNvPr>
          <p:cNvSpPr txBox="1"/>
          <p:nvPr/>
        </p:nvSpPr>
        <p:spPr>
          <a:xfrm>
            <a:off x="5731005" y="1948704"/>
            <a:ext cx="72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FD8DACA-23EE-409B-9C08-E59CD3E53E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45605" y="2528823"/>
            <a:ext cx="1056679" cy="227467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FCAE3D8-66C1-433A-9D6E-F1A2003DC2EA}"/>
              </a:ext>
            </a:extLst>
          </p:cNvPr>
          <p:cNvSpPr/>
          <p:nvPr/>
        </p:nvSpPr>
        <p:spPr>
          <a:xfrm>
            <a:off x="9679830" y="488765"/>
            <a:ext cx="1338114" cy="612736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5AB60C-83B6-4A24-82BD-530F2147B51C}"/>
              </a:ext>
            </a:extLst>
          </p:cNvPr>
          <p:cNvCxnSpPr>
            <a:cxnSpLocks/>
            <a:stCxn id="2" idx="4"/>
            <a:endCxn id="6" idx="0"/>
          </p:cNvCxnSpPr>
          <p:nvPr/>
        </p:nvCxnSpPr>
        <p:spPr>
          <a:xfrm>
            <a:off x="10348887" y="1101501"/>
            <a:ext cx="487226" cy="7707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97C1CD-E59B-4E91-B3E5-AD62B15713C9}"/>
              </a:ext>
            </a:extLst>
          </p:cNvPr>
          <p:cNvCxnSpPr>
            <a:cxnSpLocks/>
          </p:cNvCxnSpPr>
          <p:nvPr/>
        </p:nvCxnSpPr>
        <p:spPr>
          <a:xfrm>
            <a:off x="2812274" y="3326731"/>
            <a:ext cx="2081808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263530-D1D5-421B-8E10-D1D8C03A6D41}"/>
              </a:ext>
            </a:extLst>
          </p:cNvPr>
          <p:cNvCxnSpPr>
            <a:cxnSpLocks/>
            <a:stCxn id="12" idx="4"/>
            <a:endCxn id="6" idx="1"/>
          </p:cNvCxnSpPr>
          <p:nvPr/>
        </p:nvCxnSpPr>
        <p:spPr>
          <a:xfrm>
            <a:off x="9173852" y="3384838"/>
            <a:ext cx="4791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1FA34D13-2E5A-4745-9561-2ADCB05514EC}"/>
              </a:ext>
            </a:extLst>
          </p:cNvPr>
          <p:cNvSpPr/>
          <p:nvPr/>
        </p:nvSpPr>
        <p:spPr>
          <a:xfrm>
            <a:off x="7778685" y="3003065"/>
            <a:ext cx="1395167" cy="763546"/>
          </a:xfrm>
          <a:prstGeom prst="flowChartMagneticDisk">
            <a:avLst/>
          </a:prstGeom>
          <a:solidFill>
            <a:srgbClr val="FFFFFF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DB or Script run in Max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4A049A7-101D-45A4-B136-E70736D10DC6}"/>
              </a:ext>
            </a:extLst>
          </p:cNvPr>
          <p:cNvCxnSpPr>
            <a:cxnSpLocks/>
            <a:stCxn id="2" idx="2"/>
            <a:endCxn id="39" idx="0"/>
          </p:cNvCxnSpPr>
          <p:nvPr/>
        </p:nvCxnSpPr>
        <p:spPr>
          <a:xfrm rot="10800000" flipV="1">
            <a:off x="6096000" y="795132"/>
            <a:ext cx="3583830" cy="1077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DAE6A3-955E-491D-98BF-8C6B861CF140}"/>
              </a:ext>
            </a:extLst>
          </p:cNvPr>
          <p:cNvSpPr txBox="1"/>
          <p:nvPr/>
        </p:nvSpPr>
        <p:spPr>
          <a:xfrm>
            <a:off x="3186743" y="2738506"/>
            <a:ext cx="127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Oral instruction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5E5AA2-97BA-429E-95DE-6DD88BD566F2}"/>
              </a:ext>
            </a:extLst>
          </p:cNvPr>
          <p:cNvCxnSpPr/>
          <p:nvPr/>
        </p:nvCxnSpPr>
        <p:spPr>
          <a:xfrm flipV="1">
            <a:off x="2760290" y="3764717"/>
            <a:ext cx="2152646" cy="227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3A37FD1-57C4-471C-A4B0-EAD4ABC14688}"/>
              </a:ext>
            </a:extLst>
          </p:cNvPr>
          <p:cNvSpPr txBox="1"/>
          <p:nvPr/>
        </p:nvSpPr>
        <p:spPr>
          <a:xfrm>
            <a:off x="3153759" y="3683403"/>
            <a:ext cx="127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EBF838-20F7-4866-AB59-EC55A4116AA5}"/>
              </a:ext>
            </a:extLst>
          </p:cNvPr>
          <p:cNvSpPr txBox="1"/>
          <p:nvPr/>
        </p:nvSpPr>
        <p:spPr>
          <a:xfrm>
            <a:off x="6737588" y="455170"/>
            <a:ext cx="2366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 information of the Operator’s eyes/head position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08D88C0-5202-46C6-8A66-855B8950E343}"/>
              </a:ext>
            </a:extLst>
          </p:cNvPr>
          <p:cNvSpPr/>
          <p:nvPr/>
        </p:nvSpPr>
        <p:spPr>
          <a:xfrm>
            <a:off x="6095999" y="2560960"/>
            <a:ext cx="1133803" cy="1531542"/>
          </a:xfrm>
          <a:prstGeom prst="roundRect">
            <a:avLst/>
          </a:prstGeom>
          <a:solidFill>
            <a:srgbClr val="F7F7F7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57D6F14-BC41-4590-82BE-C0E749B3B161}"/>
              </a:ext>
            </a:extLst>
          </p:cNvPr>
          <p:cNvSpPr txBox="1"/>
          <p:nvPr/>
        </p:nvSpPr>
        <p:spPr>
          <a:xfrm>
            <a:off x="6025161" y="2611262"/>
            <a:ext cx="1204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Attention Tracking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4B05A62-2F86-4B7E-B796-C664238F7976}"/>
              </a:ext>
            </a:extLst>
          </p:cNvPr>
          <p:cNvSpPr/>
          <p:nvPr/>
        </p:nvSpPr>
        <p:spPr>
          <a:xfrm>
            <a:off x="6149419" y="3006166"/>
            <a:ext cx="1031540" cy="398288"/>
          </a:xfrm>
          <a:prstGeom prst="roundRect">
            <a:avLst/>
          </a:prstGeom>
          <a:solidFill>
            <a:srgbClr val="F7F7F7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NN for Conversation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83F6862-AF76-4C70-87FC-EE78FA5CCB8C}"/>
              </a:ext>
            </a:extLst>
          </p:cNvPr>
          <p:cNvSpPr/>
          <p:nvPr/>
        </p:nvSpPr>
        <p:spPr>
          <a:xfrm>
            <a:off x="6149419" y="3547414"/>
            <a:ext cx="1018531" cy="398288"/>
          </a:xfrm>
          <a:prstGeom prst="roundRect">
            <a:avLst/>
          </a:prstGeom>
          <a:solidFill>
            <a:srgbClr val="F7F7F7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NN for Vision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496D595-24DD-4D42-B8E7-53D9A4CE453B}"/>
              </a:ext>
            </a:extLst>
          </p:cNvPr>
          <p:cNvSpPr/>
          <p:nvPr/>
        </p:nvSpPr>
        <p:spPr>
          <a:xfrm>
            <a:off x="6111272" y="4365031"/>
            <a:ext cx="1056679" cy="510450"/>
          </a:xfrm>
          <a:prstGeom prst="roundRect">
            <a:avLst/>
          </a:prstGeom>
          <a:solidFill>
            <a:srgbClr val="F7F7F7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Action Selection</a:t>
            </a:r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796D6FF6-9471-462B-9C97-D58C0C868C01}"/>
              </a:ext>
            </a:extLst>
          </p:cNvPr>
          <p:cNvSpPr/>
          <p:nvPr/>
        </p:nvSpPr>
        <p:spPr>
          <a:xfrm>
            <a:off x="6453085" y="4132180"/>
            <a:ext cx="348792" cy="19317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ACB0B5-2556-4020-928B-496FB339F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 b="19890"/>
          <a:stretch/>
        </p:blipFill>
        <p:spPr bwMode="auto">
          <a:xfrm>
            <a:off x="7920651" y="5244498"/>
            <a:ext cx="1318868" cy="15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E298FE4-08DE-47CF-82BE-5682F1A6BE2C}"/>
              </a:ext>
            </a:extLst>
          </p:cNvPr>
          <p:cNvCxnSpPr>
            <a:cxnSpLocks/>
          </p:cNvCxnSpPr>
          <p:nvPr/>
        </p:nvCxnSpPr>
        <p:spPr>
          <a:xfrm>
            <a:off x="7299488" y="3405877"/>
            <a:ext cx="47919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F41554A-6A38-43E9-AA09-4CF5824682B8}"/>
              </a:ext>
            </a:extLst>
          </p:cNvPr>
          <p:cNvSpPr txBox="1"/>
          <p:nvPr/>
        </p:nvSpPr>
        <p:spPr>
          <a:xfrm>
            <a:off x="8057123" y="2372457"/>
            <a:ext cx="81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</a:t>
            </a:r>
            <a:r>
              <a:rPr lang="en-US" altLang="zh-CN" dirty="0"/>
              <a:t>/State</a:t>
            </a:r>
            <a:endParaRPr lang="en-US" dirty="0"/>
          </a:p>
        </p:txBody>
      </p:sp>
      <p:pic>
        <p:nvPicPr>
          <p:cNvPr id="3076" name="Picture 4" descr="Phone assembly line stock vector. Illustration of manufacturer - 96658962">
            <a:extLst>
              <a:ext uri="{FF2B5EF4-FFF2-40B4-BE49-F238E27FC236}">
                <a16:creationId xmlns:a16="http://schemas.microsoft.com/office/drawing/2014/main" id="{DCCCB47D-4B6C-433B-A2FA-7AF9EB82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342" y="5189988"/>
            <a:ext cx="1578835" cy="15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803520A-440B-4226-9F6F-7773F2DA0F7A}"/>
              </a:ext>
            </a:extLst>
          </p:cNvPr>
          <p:cNvSpPr txBox="1"/>
          <p:nvPr/>
        </p:nvSpPr>
        <p:spPr>
          <a:xfrm>
            <a:off x="9408391" y="5779411"/>
            <a:ext cx="81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49107B0-A450-4AD2-A08A-3CF88C5F96CF}"/>
              </a:ext>
            </a:extLst>
          </p:cNvPr>
          <p:cNvCxnSpPr>
            <a:stCxn id="6" idx="2"/>
            <a:endCxn id="3074" idx="0"/>
          </p:cNvCxnSpPr>
          <p:nvPr/>
        </p:nvCxnSpPr>
        <p:spPr>
          <a:xfrm flipH="1">
            <a:off x="8580085" y="4897391"/>
            <a:ext cx="2256028" cy="34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88785E4-026F-45EB-81DC-185F85D9FE9C}"/>
              </a:ext>
            </a:extLst>
          </p:cNvPr>
          <p:cNvCxnSpPr>
            <a:cxnSpLocks/>
            <a:stCxn id="6" idx="2"/>
            <a:endCxn id="3076" idx="0"/>
          </p:cNvCxnSpPr>
          <p:nvPr/>
        </p:nvCxnSpPr>
        <p:spPr>
          <a:xfrm>
            <a:off x="10836113" y="4897391"/>
            <a:ext cx="393647" cy="29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BE4656C-293B-44F5-8B3F-DF5AE26F62C5}"/>
              </a:ext>
            </a:extLst>
          </p:cNvPr>
          <p:cNvSpPr txBox="1"/>
          <p:nvPr/>
        </p:nvSpPr>
        <p:spPr>
          <a:xfrm>
            <a:off x="9369682" y="6245603"/>
            <a:ext cx="94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Assembly Tasks</a:t>
            </a:r>
          </a:p>
        </p:txBody>
      </p:sp>
      <p:sp>
        <p:nvSpPr>
          <p:cNvPr id="95" name="Thought Bubble: Cloud 94">
            <a:extLst>
              <a:ext uri="{FF2B5EF4-FFF2-40B4-BE49-F238E27FC236}">
                <a16:creationId xmlns:a16="http://schemas.microsoft.com/office/drawing/2014/main" id="{EAB5A640-ECF5-4248-9E8F-D623E8A09CEB}"/>
              </a:ext>
            </a:extLst>
          </p:cNvPr>
          <p:cNvSpPr/>
          <p:nvPr/>
        </p:nvSpPr>
        <p:spPr>
          <a:xfrm>
            <a:off x="1404594" y="5303933"/>
            <a:ext cx="2624210" cy="1449160"/>
          </a:xfrm>
          <a:prstGeom prst="cloudCallout">
            <a:avLst>
              <a:gd name="adj1" fmla="val 111854"/>
              <a:gd name="adj2" fmla="val -61845"/>
            </a:avLst>
          </a:prstGeom>
          <a:solidFill>
            <a:srgbClr val="F7F7F7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hought Bubble: Cloud 98">
            <a:extLst>
              <a:ext uri="{FF2B5EF4-FFF2-40B4-BE49-F238E27FC236}">
                <a16:creationId xmlns:a16="http://schemas.microsoft.com/office/drawing/2014/main" id="{6A997B44-BB2E-451C-883E-5CB3678F8A06}"/>
              </a:ext>
            </a:extLst>
          </p:cNvPr>
          <p:cNvSpPr/>
          <p:nvPr/>
        </p:nvSpPr>
        <p:spPr>
          <a:xfrm>
            <a:off x="4584640" y="5520699"/>
            <a:ext cx="2714848" cy="1306395"/>
          </a:xfrm>
          <a:prstGeom prst="cloudCallout">
            <a:avLst>
              <a:gd name="adj1" fmla="val -3942"/>
              <a:gd name="adj2" fmla="val -75470"/>
            </a:avLst>
          </a:prstGeom>
          <a:solidFill>
            <a:srgbClr val="F7F7F7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B46A0D3-31EF-4FE4-AAF0-5B12B1A52BA4}"/>
              </a:ext>
            </a:extLst>
          </p:cNvPr>
          <p:cNvSpPr txBox="1"/>
          <p:nvPr/>
        </p:nvSpPr>
        <p:spPr>
          <a:xfrm>
            <a:off x="1670618" y="5602907"/>
            <a:ext cx="2092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Max will keep tracking the operator’s attention by analyzing what operator says.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B861B88-E5FC-4F05-93C1-4BD74EEA3E56}"/>
              </a:ext>
            </a:extLst>
          </p:cNvPr>
          <p:cNvSpPr txBox="1"/>
          <p:nvPr/>
        </p:nvSpPr>
        <p:spPr>
          <a:xfrm>
            <a:off x="4895983" y="5696473"/>
            <a:ext cx="2092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Max will keep tracking the operator’s attention by monitoring operator’s head and eye movement.  </a:t>
            </a:r>
          </a:p>
        </p:txBody>
      </p:sp>
    </p:spTree>
    <p:extLst>
      <p:ext uri="{BB962C8B-B14F-4D97-AF65-F5344CB8AC3E}">
        <p14:creationId xmlns:p14="http://schemas.microsoft.com/office/powerpoint/2010/main" val="397016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2556908-181B-4385-AE27-2B5036BADB67}"/>
              </a:ext>
            </a:extLst>
          </p:cNvPr>
          <p:cNvSpPr/>
          <p:nvPr/>
        </p:nvSpPr>
        <p:spPr>
          <a:xfrm>
            <a:off x="3771508" y="2573362"/>
            <a:ext cx="3258923" cy="20068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62D09A3-BC0F-4375-AC13-019F0FBF1A07}"/>
              </a:ext>
            </a:extLst>
          </p:cNvPr>
          <p:cNvSpPr/>
          <p:nvPr/>
        </p:nvSpPr>
        <p:spPr>
          <a:xfrm>
            <a:off x="3733014" y="415987"/>
            <a:ext cx="3258923" cy="18566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1F5AC1-3551-45F2-AB62-6865610AB221}"/>
              </a:ext>
            </a:extLst>
          </p:cNvPr>
          <p:cNvSpPr/>
          <p:nvPr/>
        </p:nvSpPr>
        <p:spPr>
          <a:xfrm>
            <a:off x="282804" y="2058578"/>
            <a:ext cx="2366128" cy="3314700"/>
          </a:xfrm>
          <a:prstGeom prst="roundRect">
            <a:avLst/>
          </a:prstGeom>
          <a:solidFill>
            <a:srgbClr val="F7F7F7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727689-406D-4611-8140-3ED667B3EBB7}"/>
              </a:ext>
            </a:extLst>
          </p:cNvPr>
          <p:cNvSpPr/>
          <p:nvPr/>
        </p:nvSpPr>
        <p:spPr>
          <a:xfrm>
            <a:off x="3909768" y="607272"/>
            <a:ext cx="2757340" cy="121622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C099C0-0E69-406F-B20D-10C92057D6CA}"/>
              </a:ext>
            </a:extLst>
          </p:cNvPr>
          <p:cNvCxnSpPr/>
          <p:nvPr/>
        </p:nvCxnSpPr>
        <p:spPr>
          <a:xfrm>
            <a:off x="282804" y="2580980"/>
            <a:ext cx="2366128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0596-9F86-425F-A3D8-A9D44DD4A6F4}"/>
              </a:ext>
            </a:extLst>
          </p:cNvPr>
          <p:cNvCxnSpPr>
            <a:cxnSpLocks/>
          </p:cNvCxnSpPr>
          <p:nvPr/>
        </p:nvCxnSpPr>
        <p:spPr>
          <a:xfrm>
            <a:off x="3909768" y="1130066"/>
            <a:ext cx="275734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1045A5-9DC9-4A20-A7C4-D2DD94BEB892}"/>
              </a:ext>
            </a:extLst>
          </p:cNvPr>
          <p:cNvSpPr txBox="1"/>
          <p:nvPr/>
        </p:nvSpPr>
        <p:spPr>
          <a:xfrm>
            <a:off x="975671" y="2135113"/>
            <a:ext cx="112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Operator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D4CE66-27CA-4C6C-BC94-7866FB35E5B8}"/>
              </a:ext>
            </a:extLst>
          </p:cNvPr>
          <p:cNvSpPr/>
          <p:nvPr/>
        </p:nvSpPr>
        <p:spPr>
          <a:xfrm>
            <a:off x="3909768" y="2715117"/>
            <a:ext cx="2757340" cy="14654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2F8665-E482-42AC-B44C-0492DFFEC892}"/>
              </a:ext>
            </a:extLst>
          </p:cNvPr>
          <p:cNvCxnSpPr>
            <a:cxnSpLocks/>
          </p:cNvCxnSpPr>
          <p:nvPr/>
        </p:nvCxnSpPr>
        <p:spPr>
          <a:xfrm>
            <a:off x="3909768" y="3237912"/>
            <a:ext cx="275734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5209FEB-40A0-47DB-BF5C-70FC1526DFBA}"/>
              </a:ext>
            </a:extLst>
          </p:cNvPr>
          <p:cNvSpPr/>
          <p:nvPr/>
        </p:nvSpPr>
        <p:spPr>
          <a:xfrm>
            <a:off x="3909768" y="4991494"/>
            <a:ext cx="2757340" cy="14654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A72559-870B-44A7-B501-E592C0038AE2}"/>
              </a:ext>
            </a:extLst>
          </p:cNvPr>
          <p:cNvCxnSpPr>
            <a:cxnSpLocks/>
          </p:cNvCxnSpPr>
          <p:nvPr/>
        </p:nvCxnSpPr>
        <p:spPr>
          <a:xfrm>
            <a:off x="3909768" y="5514289"/>
            <a:ext cx="275734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AC9BE9-D802-4F28-BCC8-1C058DEC2E39}"/>
              </a:ext>
            </a:extLst>
          </p:cNvPr>
          <p:cNvSpPr txBox="1"/>
          <p:nvPr/>
        </p:nvSpPr>
        <p:spPr>
          <a:xfrm>
            <a:off x="4575929" y="684003"/>
            <a:ext cx="169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Action: Speak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97408B-F6E8-41E5-8E4D-E42FCE10F922}"/>
              </a:ext>
            </a:extLst>
          </p:cNvPr>
          <p:cNvSpPr txBox="1"/>
          <p:nvPr/>
        </p:nvSpPr>
        <p:spPr>
          <a:xfrm>
            <a:off x="4296071" y="2791849"/>
            <a:ext cx="198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Action: Movement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FB9B24-7855-485B-BFE4-4655B777152D}"/>
              </a:ext>
            </a:extLst>
          </p:cNvPr>
          <p:cNvSpPr txBox="1"/>
          <p:nvPr/>
        </p:nvSpPr>
        <p:spPr>
          <a:xfrm>
            <a:off x="4274464" y="5074343"/>
            <a:ext cx="217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Action: Co-Assembly</a:t>
            </a:r>
          </a:p>
        </p:txBody>
      </p:sp>
      <p:sp>
        <p:nvSpPr>
          <p:cNvPr id="27" name="AutoShape 4" descr="Transparent Construction Worker Clipart - Cartoon Construction Worker With  Beard, HD Png Download - kindpng">
            <a:extLst>
              <a:ext uri="{FF2B5EF4-FFF2-40B4-BE49-F238E27FC236}">
                <a16:creationId xmlns:a16="http://schemas.microsoft.com/office/drawing/2014/main" id="{6869C07A-C975-4359-8737-2FD8F7B37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4708" y="32954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1326F8-F515-4F95-B56A-B53B31C6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29" y="2600996"/>
            <a:ext cx="1286785" cy="26962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E39C81-DE58-452B-BCF2-E2D666629366}"/>
              </a:ext>
            </a:extLst>
          </p:cNvPr>
          <p:cNvSpPr txBox="1"/>
          <p:nvPr/>
        </p:nvSpPr>
        <p:spPr>
          <a:xfrm>
            <a:off x="3882272" y="1206798"/>
            <a:ext cx="270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Non-task related conversation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Task-related oral command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053E0-61A9-4A64-9200-90841ABF5F4B}"/>
              </a:ext>
            </a:extLst>
          </p:cNvPr>
          <p:cNvSpPr txBox="1"/>
          <p:nvPr/>
        </p:nvSpPr>
        <p:spPr>
          <a:xfrm>
            <a:off x="3899162" y="3344326"/>
            <a:ext cx="2709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Eye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Head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Body gesture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A24278-D895-4D95-958C-1EE88920C41E}"/>
              </a:ext>
            </a:extLst>
          </p:cNvPr>
          <p:cNvSpPr txBox="1"/>
          <p:nvPr/>
        </p:nvSpPr>
        <p:spPr>
          <a:xfrm>
            <a:off x="3909768" y="5614841"/>
            <a:ext cx="2709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TBC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7AB164-BD4F-44A6-99BB-422349CFAB18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2648932" y="1215385"/>
            <a:ext cx="1260836" cy="250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F93904-D562-4DD7-9843-76AC2F52F6C8}"/>
              </a:ext>
            </a:extLst>
          </p:cNvPr>
          <p:cNvCxnSpPr>
            <a:cxnSpLocks/>
            <a:stCxn id="6" idx="3"/>
            <a:endCxn id="34" idx="1"/>
          </p:cNvCxnSpPr>
          <p:nvPr/>
        </p:nvCxnSpPr>
        <p:spPr>
          <a:xfrm flipV="1">
            <a:off x="2648932" y="3713658"/>
            <a:ext cx="1250230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085F6-00FD-4182-BEC5-6D051080BA40}"/>
              </a:ext>
            </a:extLst>
          </p:cNvPr>
          <p:cNvCxnSpPr>
            <a:cxnSpLocks/>
            <a:stCxn id="6" idx="3"/>
            <a:endCxn id="37" idx="1"/>
          </p:cNvCxnSpPr>
          <p:nvPr/>
        </p:nvCxnSpPr>
        <p:spPr>
          <a:xfrm>
            <a:off x="2648932" y="3715928"/>
            <a:ext cx="1260836" cy="226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3838E56-4CC1-4399-AF41-ACE7E4CAD191}"/>
              </a:ext>
            </a:extLst>
          </p:cNvPr>
          <p:cNvSpPr/>
          <p:nvPr/>
        </p:nvSpPr>
        <p:spPr>
          <a:xfrm>
            <a:off x="8229600" y="150829"/>
            <a:ext cx="2960016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Hey </a:t>
            </a:r>
            <a:r>
              <a:rPr lang="en-US" sz="1400" dirty="0" err="1">
                <a:solidFill>
                  <a:schemeClr val="tx1"/>
                </a:solidFill>
              </a:rPr>
              <a:t>Franka</a:t>
            </a:r>
            <a:r>
              <a:rPr lang="en-US" sz="1400" dirty="0">
                <a:solidFill>
                  <a:schemeClr val="tx1"/>
                </a:solidFill>
              </a:rPr>
              <a:t>, how are you doing?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861FBC8-9E3E-47C3-BEE3-CA080891A770}"/>
              </a:ext>
            </a:extLst>
          </p:cNvPr>
          <p:cNvSpPr/>
          <p:nvPr/>
        </p:nvSpPr>
        <p:spPr>
          <a:xfrm>
            <a:off x="6514708" y="415987"/>
            <a:ext cx="1724319" cy="927724"/>
          </a:xfrm>
          <a:custGeom>
            <a:avLst/>
            <a:gdLst>
              <a:gd name="connsiteX0" fmla="*/ 0 w 1819373"/>
              <a:gd name="connsiteY0" fmla="*/ 960327 h 960327"/>
              <a:gd name="connsiteX1" fmla="*/ 782424 w 1819373"/>
              <a:gd name="connsiteY1" fmla="*/ 64781 h 960327"/>
              <a:gd name="connsiteX2" fmla="*/ 1819373 w 1819373"/>
              <a:gd name="connsiteY2" fmla="*/ 140195 h 96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373" h="960327">
                <a:moveTo>
                  <a:pt x="0" y="960327"/>
                </a:moveTo>
                <a:cubicBezTo>
                  <a:pt x="239597" y="580898"/>
                  <a:pt x="479195" y="201470"/>
                  <a:pt x="782424" y="64781"/>
                </a:cubicBezTo>
                <a:cubicBezTo>
                  <a:pt x="1085653" y="-71908"/>
                  <a:pt x="1452513" y="34143"/>
                  <a:pt x="1819373" y="14019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458B629-AE5F-4A07-AE52-6DE4EA807CC6}"/>
              </a:ext>
            </a:extLst>
          </p:cNvPr>
          <p:cNvSpPr/>
          <p:nvPr/>
        </p:nvSpPr>
        <p:spPr>
          <a:xfrm>
            <a:off x="8277521" y="1250625"/>
            <a:ext cx="2960016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you start to assembly?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2326019-FE8F-4304-A168-A770BD82826E}"/>
              </a:ext>
            </a:extLst>
          </p:cNvPr>
          <p:cNvSpPr/>
          <p:nvPr/>
        </p:nvSpPr>
        <p:spPr>
          <a:xfrm>
            <a:off x="6259398" y="1583703"/>
            <a:ext cx="2045616" cy="207563"/>
          </a:xfrm>
          <a:custGeom>
            <a:avLst/>
            <a:gdLst>
              <a:gd name="connsiteX0" fmla="*/ 0 w 2045616"/>
              <a:gd name="connsiteY0" fmla="*/ 0 h 207563"/>
              <a:gd name="connsiteX1" fmla="*/ 1197204 w 2045616"/>
              <a:gd name="connsiteY1" fmla="*/ 207390 h 207563"/>
              <a:gd name="connsiteX2" fmla="*/ 2045616 w 2045616"/>
              <a:gd name="connsiteY2" fmla="*/ 28281 h 20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5616" h="207563">
                <a:moveTo>
                  <a:pt x="0" y="0"/>
                </a:moveTo>
                <a:cubicBezTo>
                  <a:pt x="428134" y="101338"/>
                  <a:pt x="856268" y="202677"/>
                  <a:pt x="1197204" y="207390"/>
                </a:cubicBezTo>
                <a:cubicBezTo>
                  <a:pt x="1538140" y="212103"/>
                  <a:pt x="1791878" y="120192"/>
                  <a:pt x="2045616" y="28281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813089-C807-49F8-9BE6-5B8F6A808DB1}"/>
              </a:ext>
            </a:extLst>
          </p:cNvPr>
          <p:cNvSpPr txBox="1"/>
          <p:nvPr/>
        </p:nvSpPr>
        <p:spPr>
          <a:xfrm>
            <a:off x="7202078" y="422606"/>
            <a:ext cx="102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EEA266-797E-4615-8DFE-A175C8D8EDA8}"/>
              </a:ext>
            </a:extLst>
          </p:cNvPr>
          <p:cNvSpPr txBox="1"/>
          <p:nvPr/>
        </p:nvSpPr>
        <p:spPr>
          <a:xfrm>
            <a:off x="7030431" y="1424203"/>
            <a:ext cx="102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CBEEF85-A85F-4314-9F47-494AF90C8216}"/>
              </a:ext>
            </a:extLst>
          </p:cNvPr>
          <p:cNvSpPr/>
          <p:nvPr/>
        </p:nvSpPr>
        <p:spPr>
          <a:xfrm>
            <a:off x="8488837" y="5614841"/>
            <a:ext cx="2262434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Need to discuss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Which task it can work on?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3B73CF3-989C-4F0B-AC52-0763DD689B21}"/>
              </a:ext>
            </a:extLst>
          </p:cNvPr>
          <p:cNvSpPr/>
          <p:nvPr/>
        </p:nvSpPr>
        <p:spPr>
          <a:xfrm>
            <a:off x="5203596" y="5590090"/>
            <a:ext cx="3289955" cy="405357"/>
          </a:xfrm>
          <a:custGeom>
            <a:avLst/>
            <a:gdLst>
              <a:gd name="connsiteX0" fmla="*/ 0 w 3289955"/>
              <a:gd name="connsiteY0" fmla="*/ 395931 h 405357"/>
              <a:gd name="connsiteX1" fmla="*/ 65988 w 3289955"/>
              <a:gd name="connsiteY1" fmla="*/ 395931 h 405357"/>
              <a:gd name="connsiteX2" fmla="*/ 2111604 w 3289955"/>
              <a:gd name="connsiteY2" fmla="*/ 5 h 405357"/>
              <a:gd name="connsiteX3" fmla="*/ 3289955 w 3289955"/>
              <a:gd name="connsiteY3" fmla="*/ 405357 h 40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9955" h="405357">
                <a:moveTo>
                  <a:pt x="0" y="395931"/>
                </a:moveTo>
                <a:lnTo>
                  <a:pt x="65988" y="395931"/>
                </a:lnTo>
                <a:cubicBezTo>
                  <a:pt x="417922" y="329943"/>
                  <a:pt x="1574276" y="-1566"/>
                  <a:pt x="2111604" y="5"/>
                </a:cubicBezTo>
                <a:cubicBezTo>
                  <a:pt x="2648932" y="1576"/>
                  <a:pt x="2969443" y="203466"/>
                  <a:pt x="3289955" y="40535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BB87C23-186A-4E20-8174-6C6F2CC35242}"/>
              </a:ext>
            </a:extLst>
          </p:cNvPr>
          <p:cNvSpPr/>
          <p:nvPr/>
        </p:nvSpPr>
        <p:spPr>
          <a:xfrm>
            <a:off x="8305014" y="2465656"/>
            <a:ext cx="2111605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Operator changes gazing direction 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9CE12E6-F87C-4634-9A7B-418968A5723A}"/>
              </a:ext>
            </a:extLst>
          </p:cNvPr>
          <p:cNvSpPr/>
          <p:nvPr/>
        </p:nvSpPr>
        <p:spPr>
          <a:xfrm>
            <a:off x="5420411" y="2709267"/>
            <a:ext cx="2885387" cy="753384"/>
          </a:xfrm>
          <a:custGeom>
            <a:avLst/>
            <a:gdLst>
              <a:gd name="connsiteX0" fmla="*/ 0 w 1819373"/>
              <a:gd name="connsiteY0" fmla="*/ 960327 h 960327"/>
              <a:gd name="connsiteX1" fmla="*/ 782424 w 1819373"/>
              <a:gd name="connsiteY1" fmla="*/ 64781 h 960327"/>
              <a:gd name="connsiteX2" fmla="*/ 1819373 w 1819373"/>
              <a:gd name="connsiteY2" fmla="*/ 140195 h 96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373" h="960327">
                <a:moveTo>
                  <a:pt x="0" y="960327"/>
                </a:moveTo>
                <a:cubicBezTo>
                  <a:pt x="239597" y="580898"/>
                  <a:pt x="479195" y="201470"/>
                  <a:pt x="782424" y="64781"/>
                </a:cubicBezTo>
                <a:cubicBezTo>
                  <a:pt x="1085653" y="-71908"/>
                  <a:pt x="1452513" y="34143"/>
                  <a:pt x="1819373" y="14019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16D885-3290-448A-A53E-30C5FFB080FD}"/>
              </a:ext>
            </a:extLst>
          </p:cNvPr>
          <p:cNvSpPr txBox="1"/>
          <p:nvPr/>
        </p:nvSpPr>
        <p:spPr>
          <a:xfrm>
            <a:off x="7087777" y="2352924"/>
            <a:ext cx="102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5CAC4C4-508D-42B1-982F-37ACE46D3BCB}"/>
              </a:ext>
            </a:extLst>
          </p:cNvPr>
          <p:cNvSpPr/>
          <p:nvPr/>
        </p:nvSpPr>
        <p:spPr>
          <a:xfrm>
            <a:off x="8305013" y="3383088"/>
            <a:ext cx="2111605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Operator move head away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76ADC8A-3AE3-41B6-BE49-D8F1A82D6C52}"/>
              </a:ext>
            </a:extLst>
          </p:cNvPr>
          <p:cNvSpPr/>
          <p:nvPr/>
        </p:nvSpPr>
        <p:spPr>
          <a:xfrm>
            <a:off x="5316718" y="3759776"/>
            <a:ext cx="2988295" cy="211127"/>
          </a:xfrm>
          <a:custGeom>
            <a:avLst/>
            <a:gdLst>
              <a:gd name="connsiteX0" fmla="*/ 0 w 2045616"/>
              <a:gd name="connsiteY0" fmla="*/ 0 h 207563"/>
              <a:gd name="connsiteX1" fmla="*/ 1197204 w 2045616"/>
              <a:gd name="connsiteY1" fmla="*/ 207390 h 207563"/>
              <a:gd name="connsiteX2" fmla="*/ 2045616 w 2045616"/>
              <a:gd name="connsiteY2" fmla="*/ 28281 h 20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5616" h="207563">
                <a:moveTo>
                  <a:pt x="0" y="0"/>
                </a:moveTo>
                <a:cubicBezTo>
                  <a:pt x="428134" y="101338"/>
                  <a:pt x="856268" y="202677"/>
                  <a:pt x="1197204" y="207390"/>
                </a:cubicBezTo>
                <a:cubicBezTo>
                  <a:pt x="1538140" y="212103"/>
                  <a:pt x="1791878" y="120192"/>
                  <a:pt x="2045616" y="28281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1D7BD1-26F5-48B6-815A-CE20DA7B166C}"/>
              </a:ext>
            </a:extLst>
          </p:cNvPr>
          <p:cNvSpPr txBox="1"/>
          <p:nvPr/>
        </p:nvSpPr>
        <p:spPr>
          <a:xfrm>
            <a:off x="7087777" y="3553093"/>
            <a:ext cx="102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A99A95-A1E3-476A-A82E-56A96F4AC0F5}"/>
              </a:ext>
            </a:extLst>
          </p:cNvPr>
          <p:cNvSpPr txBox="1"/>
          <p:nvPr/>
        </p:nvSpPr>
        <p:spPr>
          <a:xfrm>
            <a:off x="5547480" y="1888855"/>
            <a:ext cx="142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of</a:t>
            </a:r>
            <a:r>
              <a:rPr lang="en-US" dirty="0"/>
              <a:t> </a:t>
            </a:r>
            <a:r>
              <a:rPr lang="en-US" altLang="zh-CN" dirty="0"/>
              <a:t>Max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155C55-CFC2-4BBE-A5DD-F08E14F81397}"/>
              </a:ext>
            </a:extLst>
          </p:cNvPr>
          <p:cNvSpPr txBox="1"/>
          <p:nvPr/>
        </p:nvSpPr>
        <p:spPr>
          <a:xfrm>
            <a:off x="5556315" y="4177210"/>
            <a:ext cx="150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of Max</a:t>
            </a:r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5D1AD46-7AA8-4383-BEA1-F97F5CA52743}"/>
              </a:ext>
            </a:extLst>
          </p:cNvPr>
          <p:cNvSpPr/>
          <p:nvPr/>
        </p:nvSpPr>
        <p:spPr>
          <a:xfrm>
            <a:off x="8305013" y="4407266"/>
            <a:ext cx="2262434" cy="88999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Need to discuss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where should </a:t>
            </a:r>
            <a:r>
              <a:rPr lang="en-US" altLang="zh-CN" sz="1400" dirty="0">
                <a:solidFill>
                  <a:srgbClr val="C00000"/>
                </a:solidFill>
              </a:rPr>
              <a:t>the camera</a:t>
            </a:r>
            <a:r>
              <a:rPr lang="en-US" sz="1400" dirty="0">
                <a:solidFill>
                  <a:srgbClr val="C00000"/>
                </a:solidFill>
              </a:rPr>
              <a:t> be installed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164299A-1F2F-4EB4-B6B6-93373A0BE5D6}"/>
              </a:ext>
            </a:extLst>
          </p:cNvPr>
          <p:cNvSpPr/>
          <p:nvPr/>
        </p:nvSpPr>
        <p:spPr>
          <a:xfrm flipV="1">
            <a:off x="6591692" y="4521020"/>
            <a:ext cx="1713322" cy="415555"/>
          </a:xfrm>
          <a:custGeom>
            <a:avLst/>
            <a:gdLst>
              <a:gd name="connsiteX0" fmla="*/ 0 w 1819373"/>
              <a:gd name="connsiteY0" fmla="*/ 960327 h 960327"/>
              <a:gd name="connsiteX1" fmla="*/ 782424 w 1819373"/>
              <a:gd name="connsiteY1" fmla="*/ 64781 h 960327"/>
              <a:gd name="connsiteX2" fmla="*/ 1819373 w 1819373"/>
              <a:gd name="connsiteY2" fmla="*/ 140195 h 96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373" h="960327">
                <a:moveTo>
                  <a:pt x="0" y="960327"/>
                </a:moveTo>
                <a:cubicBezTo>
                  <a:pt x="239597" y="580898"/>
                  <a:pt x="479195" y="201470"/>
                  <a:pt x="782424" y="64781"/>
                </a:cubicBezTo>
                <a:cubicBezTo>
                  <a:pt x="1085653" y="-71908"/>
                  <a:pt x="1452513" y="34143"/>
                  <a:pt x="1819373" y="14019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>
            <a:extLst>
              <a:ext uri="{FF2B5EF4-FFF2-40B4-BE49-F238E27FC236}">
                <a16:creationId xmlns:a16="http://schemas.microsoft.com/office/drawing/2014/main" id="{CCD5D4BF-D398-42BD-A624-C7CE8BDBDD0F}"/>
              </a:ext>
            </a:extLst>
          </p:cNvPr>
          <p:cNvSpPr/>
          <p:nvPr/>
        </p:nvSpPr>
        <p:spPr>
          <a:xfrm>
            <a:off x="622169" y="245634"/>
            <a:ext cx="1873182" cy="876738"/>
          </a:xfrm>
          <a:prstGeom prst="parallelogram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Actor</a:t>
            </a:r>
          </a:p>
        </p:txBody>
      </p:sp>
    </p:spTree>
    <p:extLst>
      <p:ext uri="{BB962C8B-B14F-4D97-AF65-F5344CB8AC3E}">
        <p14:creationId xmlns:p14="http://schemas.microsoft.com/office/powerpoint/2010/main" val="396928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0A1D395-5820-4880-8932-A153FF052929}"/>
              </a:ext>
            </a:extLst>
          </p:cNvPr>
          <p:cNvSpPr/>
          <p:nvPr/>
        </p:nvSpPr>
        <p:spPr>
          <a:xfrm>
            <a:off x="3752460" y="4636521"/>
            <a:ext cx="3258923" cy="19810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EBF774-6E30-4D33-8841-FAE54E14D73B}"/>
              </a:ext>
            </a:extLst>
          </p:cNvPr>
          <p:cNvSpPr txBox="1"/>
          <p:nvPr/>
        </p:nvSpPr>
        <p:spPr>
          <a:xfrm>
            <a:off x="5288438" y="6183045"/>
            <a:ext cx="179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of </a:t>
            </a:r>
            <a:r>
              <a:rPr lang="en-US" altLang="zh-CN" dirty="0" err="1"/>
              <a:t>Franka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1F5AC1-3551-45F2-AB62-6865610AB221}"/>
              </a:ext>
            </a:extLst>
          </p:cNvPr>
          <p:cNvSpPr/>
          <p:nvPr/>
        </p:nvSpPr>
        <p:spPr>
          <a:xfrm>
            <a:off x="282804" y="2058578"/>
            <a:ext cx="2366128" cy="3025107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727689-406D-4611-8140-3ED667B3EBB7}"/>
              </a:ext>
            </a:extLst>
          </p:cNvPr>
          <p:cNvSpPr/>
          <p:nvPr/>
        </p:nvSpPr>
        <p:spPr>
          <a:xfrm>
            <a:off x="3909768" y="607272"/>
            <a:ext cx="2757340" cy="122152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C099C0-0E69-406F-B20D-10C92057D6CA}"/>
              </a:ext>
            </a:extLst>
          </p:cNvPr>
          <p:cNvCxnSpPr/>
          <p:nvPr/>
        </p:nvCxnSpPr>
        <p:spPr>
          <a:xfrm>
            <a:off x="282804" y="2580980"/>
            <a:ext cx="2366128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0596-9F86-425F-A3D8-A9D44DD4A6F4}"/>
              </a:ext>
            </a:extLst>
          </p:cNvPr>
          <p:cNvCxnSpPr>
            <a:cxnSpLocks/>
          </p:cNvCxnSpPr>
          <p:nvPr/>
        </p:nvCxnSpPr>
        <p:spPr>
          <a:xfrm>
            <a:off x="3909768" y="1130066"/>
            <a:ext cx="275734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1045A5-9DC9-4A20-A7C4-D2DD94BEB892}"/>
              </a:ext>
            </a:extLst>
          </p:cNvPr>
          <p:cNvSpPr txBox="1"/>
          <p:nvPr/>
        </p:nvSpPr>
        <p:spPr>
          <a:xfrm>
            <a:off x="1100873" y="2134998"/>
            <a:ext cx="72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AC9BE9-D802-4F28-BCC8-1C058DEC2E39}"/>
              </a:ext>
            </a:extLst>
          </p:cNvPr>
          <p:cNvSpPr txBox="1"/>
          <p:nvPr/>
        </p:nvSpPr>
        <p:spPr>
          <a:xfrm>
            <a:off x="4249919" y="663132"/>
            <a:ext cx="25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Action: Understand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E39C81-DE58-452B-BCF2-E2D666629366}"/>
              </a:ext>
            </a:extLst>
          </p:cNvPr>
          <p:cNvSpPr txBox="1"/>
          <p:nvPr/>
        </p:nvSpPr>
        <p:spPr>
          <a:xfrm>
            <a:off x="3882272" y="1206798"/>
            <a:ext cx="278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Recognize the operator’s intent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Recognize the command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7AB164-BD4F-44A6-99BB-422349CFAB1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648932" y="1218036"/>
            <a:ext cx="1260836" cy="235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7042364-3B98-4425-BF1B-3A1E0C1D4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668" y="2695339"/>
            <a:ext cx="1056679" cy="2274674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8949A94-4C58-41C4-AFB0-4A8FF946F5C9}"/>
              </a:ext>
            </a:extLst>
          </p:cNvPr>
          <p:cNvSpPr/>
          <p:nvPr/>
        </p:nvSpPr>
        <p:spPr>
          <a:xfrm>
            <a:off x="3909768" y="2693682"/>
            <a:ext cx="2784836" cy="140024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833E46-60F7-476A-A8EE-12ECC621565A}"/>
              </a:ext>
            </a:extLst>
          </p:cNvPr>
          <p:cNvCxnSpPr>
            <a:cxnSpLocks/>
          </p:cNvCxnSpPr>
          <p:nvPr/>
        </p:nvCxnSpPr>
        <p:spPr>
          <a:xfrm>
            <a:off x="3909768" y="3216476"/>
            <a:ext cx="2784836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881562-5B2B-4B07-B489-5DBCCFA9A06F}"/>
              </a:ext>
            </a:extLst>
          </p:cNvPr>
          <p:cNvSpPr txBox="1"/>
          <p:nvPr/>
        </p:nvSpPr>
        <p:spPr>
          <a:xfrm>
            <a:off x="4249919" y="2749542"/>
            <a:ext cx="25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Action: Monitor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D6A8D3-C991-4694-9DD1-EFA473843252}"/>
              </a:ext>
            </a:extLst>
          </p:cNvPr>
          <p:cNvSpPr txBox="1"/>
          <p:nvPr/>
        </p:nvSpPr>
        <p:spPr>
          <a:xfrm>
            <a:off x="3882272" y="3293208"/>
            <a:ext cx="2960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Tracking the operator’s intent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Analyzing the dialogue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Tracking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operator’s</a:t>
            </a:r>
            <a:r>
              <a:rPr lang="zh-CN" altLang="en-US" sz="1400" dirty="0"/>
              <a:t> </a:t>
            </a:r>
            <a:r>
              <a:rPr lang="en-US" altLang="zh-CN" sz="1400" dirty="0"/>
              <a:t>eye/head</a:t>
            </a:r>
            <a:endParaRPr lang="en-US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3BD83E-B09C-4FDB-BFA0-CF67EB66B528}"/>
              </a:ext>
            </a:extLst>
          </p:cNvPr>
          <p:cNvSpPr/>
          <p:nvPr/>
        </p:nvSpPr>
        <p:spPr>
          <a:xfrm>
            <a:off x="3937264" y="4842045"/>
            <a:ext cx="2757340" cy="122152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0FB9B29-5565-42FF-8900-449A8E3CA44B}"/>
              </a:ext>
            </a:extLst>
          </p:cNvPr>
          <p:cNvCxnSpPr>
            <a:cxnSpLocks/>
          </p:cNvCxnSpPr>
          <p:nvPr/>
        </p:nvCxnSpPr>
        <p:spPr>
          <a:xfrm>
            <a:off x="3937264" y="5364839"/>
            <a:ext cx="275734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A1029B-0366-4C16-B81A-1B73FDF366CF}"/>
              </a:ext>
            </a:extLst>
          </p:cNvPr>
          <p:cNvSpPr txBox="1"/>
          <p:nvPr/>
        </p:nvSpPr>
        <p:spPr>
          <a:xfrm>
            <a:off x="4125015" y="4896725"/>
            <a:ext cx="25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Action: Generate Action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35BD4E-8A8A-4BCF-82D2-63F4D15ED156}"/>
              </a:ext>
            </a:extLst>
          </p:cNvPr>
          <p:cNvSpPr txBox="1"/>
          <p:nvPr/>
        </p:nvSpPr>
        <p:spPr>
          <a:xfrm>
            <a:off x="3909768" y="5441571"/>
            <a:ext cx="2937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Generate the </a:t>
            </a:r>
            <a:r>
              <a:rPr lang="en-US" sz="1400" dirty="0" err="1"/>
              <a:t>Cov</a:t>
            </a:r>
            <a:r>
              <a:rPr lang="en-US" sz="1400" dirty="0"/>
              <a:t>.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Send the command to the robot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5B7A57-C411-4EA9-86D1-7C43B9A711D3}"/>
              </a:ext>
            </a:extLst>
          </p:cNvPr>
          <p:cNvCxnSpPr>
            <a:cxnSpLocks/>
            <a:stCxn id="6" idx="3"/>
            <a:endCxn id="35" idx="1"/>
          </p:cNvCxnSpPr>
          <p:nvPr/>
        </p:nvCxnSpPr>
        <p:spPr>
          <a:xfrm>
            <a:off x="2648932" y="3571132"/>
            <a:ext cx="1233340" cy="91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AFBE1E-1E56-4E55-B184-B553A73B7CFF}"/>
              </a:ext>
            </a:extLst>
          </p:cNvPr>
          <p:cNvCxnSpPr>
            <a:cxnSpLocks/>
            <a:stCxn id="6" idx="3"/>
            <a:endCxn id="42" idx="1"/>
          </p:cNvCxnSpPr>
          <p:nvPr/>
        </p:nvCxnSpPr>
        <p:spPr>
          <a:xfrm>
            <a:off x="2648932" y="3571132"/>
            <a:ext cx="1260836" cy="2132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53C38939-095E-42BC-99AA-4E04523C0069}"/>
              </a:ext>
            </a:extLst>
          </p:cNvPr>
          <p:cNvSpPr/>
          <p:nvPr/>
        </p:nvSpPr>
        <p:spPr>
          <a:xfrm>
            <a:off x="615491" y="253328"/>
            <a:ext cx="1873182" cy="876738"/>
          </a:xfrm>
          <a:prstGeom prst="parallelogram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Actor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4DA3476-DC1B-44B9-AC00-A8F518E7B2C3}"/>
              </a:ext>
            </a:extLst>
          </p:cNvPr>
          <p:cNvSpPr/>
          <p:nvPr/>
        </p:nvSpPr>
        <p:spPr>
          <a:xfrm>
            <a:off x="8730008" y="195457"/>
            <a:ext cx="2960016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Need to discuss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Grounding intents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3D33281-D122-483B-85CD-F934F58B2CC4}"/>
              </a:ext>
            </a:extLst>
          </p:cNvPr>
          <p:cNvSpPr/>
          <p:nvPr/>
        </p:nvSpPr>
        <p:spPr>
          <a:xfrm>
            <a:off x="6523348" y="551706"/>
            <a:ext cx="2215299" cy="834034"/>
          </a:xfrm>
          <a:custGeom>
            <a:avLst/>
            <a:gdLst>
              <a:gd name="connsiteX0" fmla="*/ 0 w 2215299"/>
              <a:gd name="connsiteY0" fmla="*/ 834034 h 834034"/>
              <a:gd name="connsiteX1" fmla="*/ 1018095 w 2215299"/>
              <a:gd name="connsiteY1" fmla="*/ 70463 h 834034"/>
              <a:gd name="connsiteX2" fmla="*/ 2215299 w 2215299"/>
              <a:gd name="connsiteY2" fmla="*/ 79890 h 83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5299" h="834034">
                <a:moveTo>
                  <a:pt x="0" y="834034"/>
                </a:moveTo>
                <a:cubicBezTo>
                  <a:pt x="324439" y="515094"/>
                  <a:pt x="648879" y="196154"/>
                  <a:pt x="1018095" y="70463"/>
                </a:cubicBezTo>
                <a:cubicBezTo>
                  <a:pt x="1387312" y="-55228"/>
                  <a:pt x="1801305" y="12331"/>
                  <a:pt x="2215299" y="7989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DB247C-0E0C-4638-B83E-15F9A6E84F43}"/>
              </a:ext>
            </a:extLst>
          </p:cNvPr>
          <p:cNvSpPr/>
          <p:nvPr/>
        </p:nvSpPr>
        <p:spPr>
          <a:xfrm>
            <a:off x="8738647" y="1206798"/>
            <a:ext cx="2960016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Need to discuss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Grounding robot skills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F2C6231-611F-4067-B790-0E565FB786B8}"/>
              </a:ext>
            </a:extLst>
          </p:cNvPr>
          <p:cNvSpPr/>
          <p:nvPr/>
        </p:nvSpPr>
        <p:spPr>
          <a:xfrm flipV="1">
            <a:off x="6169058" y="1605230"/>
            <a:ext cx="2569589" cy="223562"/>
          </a:xfrm>
          <a:custGeom>
            <a:avLst/>
            <a:gdLst>
              <a:gd name="connsiteX0" fmla="*/ 0 w 2215299"/>
              <a:gd name="connsiteY0" fmla="*/ 834034 h 834034"/>
              <a:gd name="connsiteX1" fmla="*/ 1018095 w 2215299"/>
              <a:gd name="connsiteY1" fmla="*/ 70463 h 834034"/>
              <a:gd name="connsiteX2" fmla="*/ 2215299 w 2215299"/>
              <a:gd name="connsiteY2" fmla="*/ 79890 h 83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5299" h="834034">
                <a:moveTo>
                  <a:pt x="0" y="834034"/>
                </a:moveTo>
                <a:cubicBezTo>
                  <a:pt x="324439" y="515094"/>
                  <a:pt x="648879" y="196154"/>
                  <a:pt x="1018095" y="70463"/>
                </a:cubicBezTo>
                <a:cubicBezTo>
                  <a:pt x="1387312" y="-55228"/>
                  <a:pt x="1801305" y="12331"/>
                  <a:pt x="2215299" y="7989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B33423-F6F1-4DC4-9FC7-1EDBA51341EE}"/>
              </a:ext>
            </a:extLst>
          </p:cNvPr>
          <p:cNvSpPr/>
          <p:nvPr/>
        </p:nvSpPr>
        <p:spPr>
          <a:xfrm>
            <a:off x="8730008" y="2172983"/>
            <a:ext cx="2960016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Max verifies if what operator says makes sense or not.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A024D4-51AA-4066-88C9-B4B38A74E52E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6438507" y="2568909"/>
            <a:ext cx="2291501" cy="93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05A21122-145C-4940-881E-013CEBFCF54E}"/>
              </a:ext>
            </a:extLst>
          </p:cNvPr>
          <p:cNvSpPr/>
          <p:nvPr/>
        </p:nvSpPr>
        <p:spPr>
          <a:xfrm>
            <a:off x="8823489" y="4988270"/>
            <a:ext cx="2960016" cy="12678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Need to discuss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the communication between Max and </a:t>
            </a:r>
            <a:r>
              <a:rPr lang="en-US" sz="1400" dirty="0" err="1">
                <a:solidFill>
                  <a:srgbClr val="C00000"/>
                </a:solidFill>
              </a:rPr>
              <a:t>Franka</a:t>
            </a:r>
            <a:r>
              <a:rPr lang="en-US" sz="1400" dirty="0">
                <a:solidFill>
                  <a:srgbClr val="C00000"/>
                </a:solidFill>
              </a:rPr>
              <a:t> ,  as well as the data format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EFD8F07-DE14-4A5A-87D2-2435D69D7B39}"/>
              </a:ext>
            </a:extLst>
          </p:cNvPr>
          <p:cNvSpPr/>
          <p:nvPr/>
        </p:nvSpPr>
        <p:spPr>
          <a:xfrm>
            <a:off x="6627044" y="5661484"/>
            <a:ext cx="2196445" cy="344230"/>
          </a:xfrm>
          <a:custGeom>
            <a:avLst/>
            <a:gdLst>
              <a:gd name="connsiteX0" fmla="*/ 68357 w 2236522"/>
              <a:gd name="connsiteY0" fmla="*/ 160256 h 344230"/>
              <a:gd name="connsiteX1" fmla="*/ 143772 w 2236522"/>
              <a:gd name="connsiteY1" fmla="*/ 197963 h 344230"/>
              <a:gd name="connsiteX2" fmla="*/ 1350403 w 2236522"/>
              <a:gd name="connsiteY2" fmla="*/ 339365 h 344230"/>
              <a:gd name="connsiteX3" fmla="*/ 2236522 w 2236522"/>
              <a:gd name="connsiteY3" fmla="*/ 0 h 34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6522" h="344230">
                <a:moveTo>
                  <a:pt x="68357" y="160256"/>
                </a:moveTo>
                <a:cubicBezTo>
                  <a:pt x="-773" y="164184"/>
                  <a:pt x="-69902" y="168112"/>
                  <a:pt x="143772" y="197963"/>
                </a:cubicBezTo>
                <a:cubicBezTo>
                  <a:pt x="357446" y="227814"/>
                  <a:pt x="1001611" y="372359"/>
                  <a:pt x="1350403" y="339365"/>
                </a:cubicBezTo>
                <a:cubicBezTo>
                  <a:pt x="1699195" y="306371"/>
                  <a:pt x="1967858" y="153185"/>
                  <a:pt x="2236522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BF1ABEA-1D66-4D5E-9C97-89DCB307563B}"/>
              </a:ext>
            </a:extLst>
          </p:cNvPr>
          <p:cNvSpPr/>
          <p:nvPr/>
        </p:nvSpPr>
        <p:spPr>
          <a:xfrm>
            <a:off x="8785781" y="3929395"/>
            <a:ext cx="2960016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Sure, l will do the assembly now. 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78E076B-259B-4719-8075-CF8B01E92A17}"/>
              </a:ext>
            </a:extLst>
          </p:cNvPr>
          <p:cNvSpPr/>
          <p:nvPr/>
        </p:nvSpPr>
        <p:spPr>
          <a:xfrm>
            <a:off x="6363093" y="4018078"/>
            <a:ext cx="2460396" cy="1515456"/>
          </a:xfrm>
          <a:custGeom>
            <a:avLst/>
            <a:gdLst>
              <a:gd name="connsiteX0" fmla="*/ 0 w 2460396"/>
              <a:gd name="connsiteY0" fmla="*/ 1515456 h 1515456"/>
              <a:gd name="connsiteX1" fmla="*/ 1574276 w 2460396"/>
              <a:gd name="connsiteY1" fmla="*/ 101435 h 1515456"/>
              <a:gd name="connsiteX2" fmla="*/ 2460396 w 2460396"/>
              <a:gd name="connsiteY2" fmla="*/ 223984 h 15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0396" h="1515456">
                <a:moveTo>
                  <a:pt x="0" y="1515456"/>
                </a:moveTo>
                <a:cubicBezTo>
                  <a:pt x="582105" y="916068"/>
                  <a:pt x="1164210" y="316680"/>
                  <a:pt x="1574276" y="101435"/>
                </a:cubicBezTo>
                <a:cubicBezTo>
                  <a:pt x="1984342" y="-113810"/>
                  <a:pt x="2222369" y="55087"/>
                  <a:pt x="2460396" y="22398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541A8D-E9C3-4F60-9272-226571A91F35}"/>
              </a:ext>
            </a:extLst>
          </p:cNvPr>
          <p:cNvSpPr txBox="1"/>
          <p:nvPr/>
        </p:nvSpPr>
        <p:spPr>
          <a:xfrm>
            <a:off x="7711125" y="4135350"/>
            <a:ext cx="102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1267BE7-E869-4224-BF7F-6D3AC4FF50A8}"/>
              </a:ext>
            </a:extLst>
          </p:cNvPr>
          <p:cNvSpPr/>
          <p:nvPr/>
        </p:nvSpPr>
        <p:spPr>
          <a:xfrm>
            <a:off x="8785781" y="3022559"/>
            <a:ext cx="2960016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Max monitors the change of the eye and head position of the operator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251BAFF-674B-47C4-860B-CC2D536A1D8F}"/>
              </a:ext>
            </a:extLst>
          </p:cNvPr>
          <p:cNvSpPr/>
          <p:nvPr/>
        </p:nvSpPr>
        <p:spPr>
          <a:xfrm>
            <a:off x="6667108" y="3612674"/>
            <a:ext cx="2187019" cy="361892"/>
          </a:xfrm>
          <a:custGeom>
            <a:avLst/>
            <a:gdLst>
              <a:gd name="connsiteX0" fmla="*/ 0 w 2187019"/>
              <a:gd name="connsiteY0" fmla="*/ 254523 h 361892"/>
              <a:gd name="connsiteX1" fmla="*/ 1291472 w 2187019"/>
              <a:gd name="connsiteY1" fmla="*/ 348791 h 361892"/>
              <a:gd name="connsiteX2" fmla="*/ 2187019 w 2187019"/>
              <a:gd name="connsiteY2" fmla="*/ 0 h 361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7019" h="361892">
                <a:moveTo>
                  <a:pt x="0" y="254523"/>
                </a:moveTo>
                <a:cubicBezTo>
                  <a:pt x="463484" y="322867"/>
                  <a:pt x="926969" y="391212"/>
                  <a:pt x="1291472" y="348791"/>
                </a:cubicBezTo>
                <a:cubicBezTo>
                  <a:pt x="1655975" y="306370"/>
                  <a:pt x="1921497" y="153185"/>
                  <a:pt x="2187019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9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15FC65-0871-48CD-895E-FDAF685A34CD}"/>
              </a:ext>
            </a:extLst>
          </p:cNvPr>
          <p:cNvSpPr/>
          <p:nvPr/>
        </p:nvSpPr>
        <p:spPr>
          <a:xfrm>
            <a:off x="3771508" y="2573363"/>
            <a:ext cx="3258923" cy="18383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D3412C-F985-4742-9DBF-AE1FFC843599}"/>
              </a:ext>
            </a:extLst>
          </p:cNvPr>
          <p:cNvSpPr txBox="1"/>
          <p:nvPr/>
        </p:nvSpPr>
        <p:spPr>
          <a:xfrm>
            <a:off x="5527642" y="4029035"/>
            <a:ext cx="150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of Max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1F5AC1-3551-45F2-AB62-6865610AB221}"/>
              </a:ext>
            </a:extLst>
          </p:cNvPr>
          <p:cNvSpPr/>
          <p:nvPr/>
        </p:nvSpPr>
        <p:spPr>
          <a:xfrm>
            <a:off x="282804" y="2058578"/>
            <a:ext cx="2366128" cy="3025107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727689-406D-4611-8140-3ED667B3EBB7}"/>
              </a:ext>
            </a:extLst>
          </p:cNvPr>
          <p:cNvSpPr/>
          <p:nvPr/>
        </p:nvSpPr>
        <p:spPr>
          <a:xfrm>
            <a:off x="3909768" y="607272"/>
            <a:ext cx="2757340" cy="125688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C099C0-0E69-406F-B20D-10C92057D6CA}"/>
              </a:ext>
            </a:extLst>
          </p:cNvPr>
          <p:cNvCxnSpPr/>
          <p:nvPr/>
        </p:nvCxnSpPr>
        <p:spPr>
          <a:xfrm>
            <a:off x="282804" y="2580980"/>
            <a:ext cx="2366128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E0596-9F86-425F-A3D8-A9D44DD4A6F4}"/>
              </a:ext>
            </a:extLst>
          </p:cNvPr>
          <p:cNvCxnSpPr>
            <a:cxnSpLocks/>
          </p:cNvCxnSpPr>
          <p:nvPr/>
        </p:nvCxnSpPr>
        <p:spPr>
          <a:xfrm>
            <a:off x="3909768" y="1130066"/>
            <a:ext cx="275734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D1045A5-9DC9-4A20-A7C4-D2DD94BEB892}"/>
              </a:ext>
            </a:extLst>
          </p:cNvPr>
          <p:cNvSpPr txBox="1"/>
          <p:nvPr/>
        </p:nvSpPr>
        <p:spPr>
          <a:xfrm>
            <a:off x="731166" y="2120915"/>
            <a:ext cx="162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Franka</a:t>
            </a:r>
            <a:r>
              <a:rPr lang="en-US" altLang="zh-CN" dirty="0"/>
              <a:t> Robot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D4CE66-27CA-4C6C-BC94-7866FB35E5B8}"/>
              </a:ext>
            </a:extLst>
          </p:cNvPr>
          <p:cNvSpPr/>
          <p:nvPr/>
        </p:nvSpPr>
        <p:spPr>
          <a:xfrm>
            <a:off x="3909768" y="2715118"/>
            <a:ext cx="2757340" cy="12672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2F8665-E482-42AC-B44C-0492DFFEC892}"/>
              </a:ext>
            </a:extLst>
          </p:cNvPr>
          <p:cNvCxnSpPr>
            <a:cxnSpLocks/>
          </p:cNvCxnSpPr>
          <p:nvPr/>
        </p:nvCxnSpPr>
        <p:spPr>
          <a:xfrm>
            <a:off x="3909768" y="3237912"/>
            <a:ext cx="275734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5209FEB-40A0-47DB-BF5C-70FC1526DFBA}"/>
              </a:ext>
            </a:extLst>
          </p:cNvPr>
          <p:cNvSpPr/>
          <p:nvPr/>
        </p:nvSpPr>
        <p:spPr>
          <a:xfrm>
            <a:off x="3909768" y="4991494"/>
            <a:ext cx="2757340" cy="14654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A72559-870B-44A7-B501-E592C0038AE2}"/>
              </a:ext>
            </a:extLst>
          </p:cNvPr>
          <p:cNvCxnSpPr>
            <a:cxnSpLocks/>
          </p:cNvCxnSpPr>
          <p:nvPr/>
        </p:nvCxnSpPr>
        <p:spPr>
          <a:xfrm>
            <a:off x="3909768" y="5514289"/>
            <a:ext cx="2757340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AC9BE9-D802-4F28-BCC8-1C058DEC2E39}"/>
              </a:ext>
            </a:extLst>
          </p:cNvPr>
          <p:cNvSpPr txBox="1"/>
          <p:nvPr/>
        </p:nvSpPr>
        <p:spPr>
          <a:xfrm>
            <a:off x="4125015" y="677833"/>
            <a:ext cx="25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Action: Query/Mapping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97408B-F6E8-41E5-8E4D-E42FCE10F922}"/>
              </a:ext>
            </a:extLst>
          </p:cNvPr>
          <p:cNvSpPr txBox="1"/>
          <p:nvPr/>
        </p:nvSpPr>
        <p:spPr>
          <a:xfrm>
            <a:off x="4494523" y="2791849"/>
            <a:ext cx="212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Action: Update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FB9B24-7855-485B-BFE4-4655B777152D}"/>
              </a:ext>
            </a:extLst>
          </p:cNvPr>
          <p:cNvSpPr txBox="1"/>
          <p:nvPr/>
        </p:nvSpPr>
        <p:spPr>
          <a:xfrm>
            <a:off x="4282422" y="5083685"/>
            <a:ext cx="215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Action: Co-Assembly</a:t>
            </a:r>
          </a:p>
        </p:txBody>
      </p:sp>
      <p:sp>
        <p:nvSpPr>
          <p:cNvPr id="27" name="AutoShape 4" descr="Transparent Construction Worker Clipart - Cartoon Construction Worker With  Beard, HD Png Download - kindpng">
            <a:extLst>
              <a:ext uri="{FF2B5EF4-FFF2-40B4-BE49-F238E27FC236}">
                <a16:creationId xmlns:a16="http://schemas.microsoft.com/office/drawing/2014/main" id="{6869C07A-C975-4359-8737-2FD8F7B37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4708" y="32954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E39C81-DE58-452B-BCF2-E2D666629366}"/>
              </a:ext>
            </a:extLst>
          </p:cNvPr>
          <p:cNvSpPr txBox="1"/>
          <p:nvPr/>
        </p:nvSpPr>
        <p:spPr>
          <a:xfrm>
            <a:off x="3882272" y="1206798"/>
            <a:ext cx="2812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Query the oral instruction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Grounding the oral command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053E0-61A9-4A64-9200-90841ABF5F4B}"/>
              </a:ext>
            </a:extLst>
          </p:cNvPr>
          <p:cNvSpPr txBox="1"/>
          <p:nvPr/>
        </p:nvSpPr>
        <p:spPr>
          <a:xfrm>
            <a:off x="3899162" y="3344326"/>
            <a:ext cx="2757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Update the state of the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Report the state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A24278-D895-4D95-958C-1EE88920C41E}"/>
              </a:ext>
            </a:extLst>
          </p:cNvPr>
          <p:cNvSpPr txBox="1"/>
          <p:nvPr/>
        </p:nvSpPr>
        <p:spPr>
          <a:xfrm>
            <a:off x="3909768" y="5614841"/>
            <a:ext cx="2709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TBC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7AB164-BD4F-44A6-99BB-422349CFAB1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648932" y="1235714"/>
            <a:ext cx="1260836" cy="233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F93904-D562-4DD7-9843-76AC2F52F6C8}"/>
              </a:ext>
            </a:extLst>
          </p:cNvPr>
          <p:cNvCxnSpPr>
            <a:cxnSpLocks/>
            <a:stCxn id="6" idx="3"/>
            <a:endCxn id="26" idx="1"/>
          </p:cNvCxnSpPr>
          <p:nvPr/>
        </p:nvCxnSpPr>
        <p:spPr>
          <a:xfrm flipV="1">
            <a:off x="2648932" y="3492554"/>
            <a:ext cx="1122576" cy="7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085F6-00FD-4182-BEC5-6D051080BA40}"/>
              </a:ext>
            </a:extLst>
          </p:cNvPr>
          <p:cNvCxnSpPr>
            <a:cxnSpLocks/>
            <a:stCxn id="6" idx="3"/>
            <a:endCxn id="37" idx="1"/>
          </p:cNvCxnSpPr>
          <p:nvPr/>
        </p:nvCxnSpPr>
        <p:spPr>
          <a:xfrm>
            <a:off x="2648932" y="3571132"/>
            <a:ext cx="1260836" cy="2413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1EAC19-BE33-4AEE-A525-EADA4626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0" y="2715117"/>
            <a:ext cx="1625289" cy="2195686"/>
          </a:xfrm>
          <a:prstGeom prst="rect">
            <a:avLst/>
          </a:prstGeom>
        </p:spPr>
      </p:pic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9ADE6A9-BA99-40A2-A615-4811B71495DE}"/>
              </a:ext>
            </a:extLst>
          </p:cNvPr>
          <p:cNvSpPr/>
          <p:nvPr/>
        </p:nvSpPr>
        <p:spPr>
          <a:xfrm>
            <a:off x="637340" y="224763"/>
            <a:ext cx="1873182" cy="876738"/>
          </a:xfrm>
          <a:prstGeom prst="parallelogram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Actor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84E679-5437-47DF-A522-35C6D0F4B492}"/>
              </a:ext>
            </a:extLst>
          </p:cNvPr>
          <p:cNvSpPr/>
          <p:nvPr/>
        </p:nvSpPr>
        <p:spPr>
          <a:xfrm>
            <a:off x="8594644" y="2307163"/>
            <a:ext cx="2960016" cy="79185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Need to define the states and the data format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80161A3-7BD6-4B3A-AB55-16F1DEB16DFE}"/>
              </a:ext>
            </a:extLst>
          </p:cNvPr>
          <p:cNvSpPr/>
          <p:nvPr/>
        </p:nvSpPr>
        <p:spPr>
          <a:xfrm>
            <a:off x="6479699" y="2663412"/>
            <a:ext cx="2123584" cy="907720"/>
          </a:xfrm>
          <a:custGeom>
            <a:avLst/>
            <a:gdLst>
              <a:gd name="connsiteX0" fmla="*/ 0 w 2215299"/>
              <a:gd name="connsiteY0" fmla="*/ 834034 h 834034"/>
              <a:gd name="connsiteX1" fmla="*/ 1018095 w 2215299"/>
              <a:gd name="connsiteY1" fmla="*/ 70463 h 834034"/>
              <a:gd name="connsiteX2" fmla="*/ 2215299 w 2215299"/>
              <a:gd name="connsiteY2" fmla="*/ 79890 h 83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5299" h="834034">
                <a:moveTo>
                  <a:pt x="0" y="834034"/>
                </a:moveTo>
                <a:cubicBezTo>
                  <a:pt x="324439" y="515094"/>
                  <a:pt x="648879" y="196154"/>
                  <a:pt x="1018095" y="70463"/>
                </a:cubicBezTo>
                <a:cubicBezTo>
                  <a:pt x="1387312" y="-55228"/>
                  <a:pt x="1801305" y="12331"/>
                  <a:pt x="2215299" y="7989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21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b="1" dirty="0"/>
              <a:t>Demo – previous work </a:t>
            </a:r>
            <a:endParaRPr lang="da-DK" b="1" dirty="0"/>
          </a:p>
        </p:txBody>
      </p:sp>
      <p:pic>
        <p:nvPicPr>
          <p:cNvPr id="20" name="Attention_three">
            <a:hlinkClick r:id="" action="ppaction://media"/>
            <a:extLst>
              <a:ext uri="{FF2B5EF4-FFF2-40B4-BE49-F238E27FC236}">
                <a16:creationId xmlns:a16="http://schemas.microsoft.com/office/drawing/2014/main" id="{0C812F20-6222-48D7-BD4E-2945DE5AAE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392" y="2428090"/>
            <a:ext cx="5376597" cy="3024335"/>
          </a:xfrm>
          <a:prstGeom prst="rect">
            <a:avLst/>
          </a:prstGeom>
          <a:noFill/>
        </p:spPr>
      </p:pic>
      <p:pic>
        <p:nvPicPr>
          <p:cNvPr id="27" name="Attention_one">
            <a:hlinkClick r:id="" action="ppaction://media"/>
            <a:extLst>
              <a:ext uri="{FF2B5EF4-FFF2-40B4-BE49-F238E27FC236}">
                <a16:creationId xmlns:a16="http://schemas.microsoft.com/office/drawing/2014/main" id="{B7BEC45B-2A75-407E-91EE-2E4C249FEE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8219" y="2424211"/>
            <a:ext cx="5390389" cy="3032093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587D41-2E4D-43D2-82C7-3C9AF614FA81}"/>
              </a:ext>
            </a:extLst>
          </p:cNvPr>
          <p:cNvSpPr txBox="1"/>
          <p:nvPr/>
        </p:nvSpPr>
        <p:spPr>
          <a:xfrm>
            <a:off x="6248400" y="1637218"/>
            <a:ext cx="5679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Clip two: head pose change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7F9EB4-174D-40E8-A16D-5C786329DA31}"/>
              </a:ext>
            </a:extLst>
          </p:cNvPr>
          <p:cNvSpPr txBox="1"/>
          <p:nvPr/>
        </p:nvSpPr>
        <p:spPr>
          <a:xfrm>
            <a:off x="796443" y="1637218"/>
            <a:ext cx="4315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Clip one: Intent switch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A6B1AC-F9BD-4996-9346-269992A63734}"/>
              </a:ext>
            </a:extLst>
          </p:cNvPr>
          <p:cNvSpPr txBox="1"/>
          <p:nvPr/>
        </p:nvSpPr>
        <p:spPr>
          <a:xfrm>
            <a:off x="289757" y="5831313"/>
            <a:ext cx="5263550" cy="278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8FCE4A"/>
                </a:solidFill>
              </a:rPr>
              <a:t>Description: tracking the attention by monitoring the intent switching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AA51FB-71F3-4633-8048-D65B15F5EAD9}"/>
              </a:ext>
            </a:extLst>
          </p:cNvPr>
          <p:cNvSpPr txBox="1"/>
          <p:nvPr/>
        </p:nvSpPr>
        <p:spPr>
          <a:xfrm>
            <a:off x="6248400" y="5833017"/>
            <a:ext cx="56796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8FCE4A"/>
                </a:solidFill>
              </a:rPr>
              <a:t>Description: tracking the attention by monitoring the head pose</a:t>
            </a:r>
          </a:p>
        </p:txBody>
      </p:sp>
    </p:spTree>
    <p:extLst>
      <p:ext uri="{BB962C8B-B14F-4D97-AF65-F5344CB8AC3E}">
        <p14:creationId xmlns:p14="http://schemas.microsoft.com/office/powerpoint/2010/main" val="955828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84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8414-EBD8-4B0D-964E-BF2EF1CB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Case – Phone Assembly (1)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Billede 5">
            <a:extLst>
              <a:ext uri="{FF2B5EF4-FFF2-40B4-BE49-F238E27FC236}">
                <a16:creationId xmlns:a16="http://schemas.microsoft.com/office/drawing/2014/main" id="{AA3C57C5-FCC0-49BA-AB87-ABB8CA00DFE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1" b="-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4673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8D3E8-4EB4-4146-8A96-9BBA4C5D9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Scenario Description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4">
            <a:extLst>
              <a:ext uri="{FF2B5EF4-FFF2-40B4-BE49-F238E27FC236}">
                <a16:creationId xmlns:a16="http://schemas.microsoft.com/office/drawing/2014/main" id="{7F995DB1-0FA1-4468-9194-BA81E3B153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744" y="2777828"/>
            <a:ext cx="6579910" cy="34118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B3AD9-CF5C-4FCC-92CF-7A162ED2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Dummy Mobile Phone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Parts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Top Cover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PCB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Fuses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Bottom Cover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Feature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Color of Cover</a:t>
            </a:r>
          </a:p>
          <a:p>
            <a:pPr lvl="2"/>
            <a:r>
              <a:rPr lang="en-US" sz="1200" dirty="0">
                <a:solidFill>
                  <a:srgbClr val="FFFFFF"/>
                </a:solidFill>
              </a:rPr>
              <a:t>White</a:t>
            </a:r>
          </a:p>
          <a:p>
            <a:pPr lvl="2"/>
            <a:r>
              <a:rPr lang="en-US" sz="1200" dirty="0">
                <a:solidFill>
                  <a:srgbClr val="FFFFFF"/>
                </a:solidFill>
              </a:rPr>
              <a:t>Blue</a:t>
            </a:r>
          </a:p>
          <a:p>
            <a:pPr lvl="2"/>
            <a:r>
              <a:rPr lang="en-US" sz="1200" dirty="0">
                <a:solidFill>
                  <a:srgbClr val="FFFFFF"/>
                </a:solidFill>
              </a:rPr>
              <a:t>Black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52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5602-DE85-464D-9425-8CBF6256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Scenario Description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AE385-A79E-4887-9BA5-51CBF220C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Assembly Tasks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 Task one:</a:t>
            </a:r>
          </a:p>
          <a:p>
            <a:pPr lvl="2"/>
            <a:r>
              <a:rPr lang="en-US" sz="1800" dirty="0">
                <a:solidFill>
                  <a:schemeClr val="bg1"/>
                </a:solidFill>
              </a:rPr>
              <a:t>FE helps operator to assembly phone</a:t>
            </a:r>
          </a:p>
          <a:p>
            <a:pPr lvl="3"/>
            <a:r>
              <a:rPr lang="en-US" sz="1600" dirty="0">
                <a:solidFill>
                  <a:schemeClr val="bg1"/>
                </a:solidFill>
              </a:rPr>
              <a:t>Focus on -  </a:t>
            </a:r>
            <a:r>
              <a:rPr lang="en-US" sz="1600" b="1" dirty="0">
                <a:solidFill>
                  <a:srgbClr val="FF0000"/>
                </a:solidFill>
              </a:rPr>
              <a:t>bring part to the operator 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Task two (tbc)</a:t>
            </a:r>
          </a:p>
          <a:p>
            <a:pPr lvl="2"/>
            <a:endParaRPr lang="en-US" sz="18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pPr lvl="2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21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595A46743CB947AEB219F1C0362145" ma:contentTypeVersion="0" ma:contentTypeDescription="Create a new document." ma:contentTypeScope="" ma:versionID="d946b13b706aeb59d7aff2c41c2edf1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510A74-8112-4F87-886E-B98F2687CD47}"/>
</file>

<file path=customXml/itemProps2.xml><?xml version="1.0" encoding="utf-8"?>
<ds:datastoreItem xmlns:ds="http://schemas.openxmlformats.org/officeDocument/2006/customXml" ds:itemID="{19CD4A7B-A55C-4456-8B45-80A438C7CBAB}"/>
</file>

<file path=customXml/itemProps3.xml><?xml version="1.0" encoding="utf-8"?>
<ds:datastoreItem xmlns:ds="http://schemas.openxmlformats.org/officeDocument/2006/customXml" ds:itemID="{0AC1CF73-E405-4E5C-93E8-C769B6782865}"/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740</Words>
  <Application>Microsoft Office PowerPoint</Application>
  <PresentationFormat>Widescreen</PresentationFormat>
  <Paragraphs>196</Paragraphs>
  <Slides>14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previous work </vt:lpstr>
      <vt:lpstr>Case – Phone Assembly (1)</vt:lpstr>
      <vt:lpstr>Scenario Description</vt:lpstr>
      <vt:lpstr>Scenario Description</vt:lpstr>
      <vt:lpstr>Scenario Description</vt:lpstr>
      <vt:lpstr>Task related Built-in Intents</vt:lpstr>
      <vt:lpstr>Example Scenario </vt:lpstr>
      <vt:lpstr>Example Scenario </vt:lpstr>
      <vt:lpstr>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Scenarios</dc:title>
  <dc:creator>chen Li</dc:creator>
  <cp:lastModifiedBy>chen Li</cp:lastModifiedBy>
  <cp:revision>45</cp:revision>
  <dcterms:created xsi:type="dcterms:W3CDTF">2021-03-15T11:41:31Z</dcterms:created>
  <dcterms:modified xsi:type="dcterms:W3CDTF">2021-03-16T12:20:30Z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0x010100CA595A46743CB947AEB219F1C0362145</vt:lpwstr>
  </property>
</Properties>
</file>